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7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75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txBody>
          <a:bodyPr/>
          <a:lstStyle/>
          <a:p>
            <a:endParaRPr lang="en-IN"/>
          </a:p>
        </p:txBody>
      </p:sp>
      <p:sp>
        <p:nvSpPr>
          <p:cNvPr id="3" name="Shape 1"/>
          <p:cNvSpPr/>
          <p:nvPr/>
        </p:nvSpPr>
        <p:spPr>
          <a:xfrm>
            <a:off x="0" y="0"/>
            <a:ext cx="14630400" cy="8229600"/>
          </a:xfrm>
          <a:prstGeom prst="rect">
            <a:avLst/>
          </a:prstGeom>
          <a:solidFill>
            <a:srgbClr val="FDFBF7"/>
          </a:solidFill>
          <a:ln/>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txBody>
          <a:bodyPr/>
          <a:lstStyle/>
          <a:p>
            <a:endParaRPr lang="en-IN"/>
          </a:p>
        </p:txBody>
      </p:sp>
      <p:sp>
        <p:nvSpPr>
          <p:cNvPr id="3" name="Shape 1"/>
          <p:cNvSpPr/>
          <p:nvPr/>
        </p:nvSpPr>
        <p:spPr>
          <a:xfrm>
            <a:off x="0" y="11152"/>
            <a:ext cx="14630400" cy="8229600"/>
          </a:xfrm>
          <a:prstGeom prst="rect">
            <a:avLst/>
          </a:prstGeom>
          <a:solidFill>
            <a:srgbClr val="FDFBF7"/>
          </a:solidFill>
          <a:ln/>
        </p:spPr>
        <p:txBody>
          <a:bodyPr/>
          <a:lstStyle/>
          <a:p>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txBody>
          <a:bodyPr/>
          <a:lstStyle/>
          <a:p>
            <a:endParaRPr lang="en-IN"/>
          </a:p>
        </p:txBody>
      </p:sp>
      <p:sp>
        <p:nvSpPr>
          <p:cNvPr id="3" name="Shape 1"/>
          <p:cNvSpPr/>
          <p:nvPr/>
        </p:nvSpPr>
        <p:spPr>
          <a:xfrm>
            <a:off x="0" y="0"/>
            <a:ext cx="14630400" cy="8229600"/>
          </a:xfrm>
          <a:prstGeom prst="rect">
            <a:avLst/>
          </a:prstGeom>
          <a:solidFill>
            <a:srgbClr val="FDFBF7"/>
          </a:solidFill>
          <a:ln/>
        </p:spPr>
        <p:txBody>
          <a:bodyPr/>
          <a:lstStyle/>
          <a:p>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txBody>
          <a:bodyPr/>
          <a:lstStyle/>
          <a:p>
            <a:endParaRPr lang="en-IN"/>
          </a:p>
        </p:txBody>
      </p:sp>
      <p:sp>
        <p:nvSpPr>
          <p:cNvPr id="3" name="Shape 1"/>
          <p:cNvSpPr/>
          <p:nvPr/>
        </p:nvSpPr>
        <p:spPr>
          <a:xfrm>
            <a:off x="0" y="0"/>
            <a:ext cx="14630400" cy="8229600"/>
          </a:xfrm>
          <a:prstGeom prst="rect">
            <a:avLst/>
          </a:prstGeom>
          <a:solidFill>
            <a:srgbClr val="FDFBF7"/>
          </a:solidFill>
          <a:ln/>
        </p:spPr>
        <p:txBody>
          <a:bodyPr/>
          <a:lstStyle/>
          <a:p>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txBody>
          <a:bodyPr/>
          <a:lstStyle/>
          <a:p>
            <a:endParaRPr lang="en-IN"/>
          </a:p>
        </p:txBody>
      </p:sp>
      <p:sp>
        <p:nvSpPr>
          <p:cNvPr id="3" name="Shape 1"/>
          <p:cNvSpPr/>
          <p:nvPr/>
        </p:nvSpPr>
        <p:spPr>
          <a:xfrm>
            <a:off x="0" y="0"/>
            <a:ext cx="14630400" cy="8229600"/>
          </a:xfrm>
          <a:prstGeom prst="rect">
            <a:avLst/>
          </a:prstGeom>
          <a:solidFill>
            <a:srgbClr val="FDFBF7"/>
          </a:solidFill>
          <a:ln/>
        </p:spPr>
        <p:txBody>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txBody>
          <a:bodyPr/>
          <a:lstStyle/>
          <a:p>
            <a:endParaRPr lang="en-IN"/>
          </a:p>
        </p:txBody>
      </p:sp>
      <p:sp>
        <p:nvSpPr>
          <p:cNvPr id="3" name="Shape 1"/>
          <p:cNvSpPr/>
          <p:nvPr/>
        </p:nvSpPr>
        <p:spPr>
          <a:xfrm>
            <a:off x="0" y="0"/>
            <a:ext cx="14630400" cy="8229600"/>
          </a:xfrm>
          <a:prstGeom prst="rect">
            <a:avLst/>
          </a:prstGeom>
          <a:solidFill>
            <a:srgbClr val="FDFBF7"/>
          </a:solidFill>
          <a:ln/>
        </p:spPr>
        <p:txBody>
          <a:bodyPr/>
          <a:lstStyle/>
          <a:p>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txBody>
          <a:bodyPr/>
          <a:lstStyle/>
          <a:p>
            <a:endParaRPr lang="en-IN"/>
          </a:p>
        </p:txBody>
      </p:sp>
      <p:sp>
        <p:nvSpPr>
          <p:cNvPr id="3" name="Shape 1"/>
          <p:cNvSpPr/>
          <p:nvPr/>
        </p:nvSpPr>
        <p:spPr>
          <a:xfrm>
            <a:off x="0" y="0"/>
            <a:ext cx="14630400" cy="8229600"/>
          </a:xfrm>
          <a:prstGeom prst="rect">
            <a:avLst/>
          </a:prstGeom>
          <a:solidFill>
            <a:srgbClr val="FDFBF7"/>
          </a:solidFill>
          <a:ln/>
        </p:spPr>
        <p:txBody>
          <a:bodyPr/>
          <a:lstStyle/>
          <a:p>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txBody>
          <a:bodyPr/>
          <a:lstStyle/>
          <a:p>
            <a:endParaRPr lang="en-IN"/>
          </a:p>
        </p:txBody>
      </p:sp>
      <p:sp>
        <p:nvSpPr>
          <p:cNvPr id="3" name="Shape 1"/>
          <p:cNvSpPr/>
          <p:nvPr/>
        </p:nvSpPr>
        <p:spPr>
          <a:xfrm>
            <a:off x="0" y="0"/>
            <a:ext cx="14630400" cy="8229600"/>
          </a:xfrm>
          <a:prstGeom prst="rect">
            <a:avLst/>
          </a:prstGeom>
          <a:solidFill>
            <a:srgbClr val="FDFBF7"/>
          </a:solidFill>
          <a:ln/>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655088"/>
            <a:ext cx="4919424" cy="4919424"/>
          </a:xfrm>
          <a:prstGeom prst="rect">
            <a:avLst/>
          </a:prstGeom>
        </p:spPr>
      </p:pic>
      <p:sp>
        <p:nvSpPr>
          <p:cNvPr id="4" name="Text 0"/>
          <p:cNvSpPr/>
          <p:nvPr/>
        </p:nvSpPr>
        <p:spPr>
          <a:xfrm>
            <a:off x="6280190" y="1591508"/>
            <a:ext cx="7556421" cy="2126337"/>
          </a:xfrm>
          <a:prstGeom prst="rect">
            <a:avLst/>
          </a:prstGeom>
          <a:noFill/>
          <a:ln/>
        </p:spPr>
        <p:txBody>
          <a:bodyPr wrap="square" lIns="0" tIns="0" rIns="0" bIns="0" rtlCol="0" anchor="t"/>
          <a:lstStyle/>
          <a:p>
            <a:pPr marL="0" indent="0" algn="ctr">
              <a:lnSpc>
                <a:spcPts val="5550"/>
              </a:lnSpc>
              <a:buNone/>
            </a:pPr>
            <a:r>
              <a:rPr lang="en-US" sz="3200" dirty="0">
                <a:solidFill>
                  <a:srgbClr val="3A3A3A"/>
                </a:solidFill>
                <a:latin typeface="Noto Serif Medium" pitchFamily="34" charset="0"/>
                <a:ea typeface="Noto Serif Medium" pitchFamily="34" charset="-122"/>
                <a:cs typeface="Noto Serif Medium" pitchFamily="34" charset="-120"/>
              </a:rPr>
              <a:t>Using Time series analysis, Deep Learning and Machine Learning Models</a:t>
            </a:r>
            <a:endParaRPr lang="en-US" sz="3200" dirty="0"/>
          </a:p>
        </p:txBody>
      </p:sp>
      <p:sp>
        <p:nvSpPr>
          <p:cNvPr id="5" name="Text 1"/>
          <p:cNvSpPr/>
          <p:nvPr/>
        </p:nvSpPr>
        <p:spPr>
          <a:xfrm>
            <a:off x="6280189" y="3561778"/>
            <a:ext cx="7556421" cy="1814513"/>
          </a:xfrm>
          <a:prstGeom prst="rect">
            <a:avLst/>
          </a:prstGeom>
          <a:noFill/>
          <a:ln/>
        </p:spPr>
        <p:txBody>
          <a:bodyPr wrap="square" lIns="0" tIns="0" rIns="0" bIns="0" rtlCol="0" anchor="t"/>
          <a:lstStyle/>
          <a:p>
            <a:pPr marL="0" indent="0" algn="ctr">
              <a:lnSpc>
                <a:spcPts val="2850"/>
              </a:lnSpc>
              <a:buNone/>
            </a:pPr>
            <a:r>
              <a:rPr lang="en-US" sz="1750" dirty="0">
                <a:solidFill>
                  <a:srgbClr val="4C4C4C"/>
                </a:solidFill>
                <a:latin typeface="Noto Serif" pitchFamily="34" charset="0"/>
                <a:ea typeface="Noto Serif" pitchFamily="34" charset="-122"/>
                <a:cs typeface="Noto Serif" pitchFamily="34" charset="-120"/>
              </a:rPr>
              <a:t>Student Name: </a:t>
            </a:r>
            <a:r>
              <a:rPr lang="en-US" sz="1750" b="1" dirty="0">
                <a:solidFill>
                  <a:srgbClr val="4C4C4C"/>
                </a:solidFill>
                <a:latin typeface="Noto Serif" pitchFamily="34" charset="0"/>
                <a:ea typeface="Noto Serif" pitchFamily="34" charset="-122"/>
                <a:cs typeface="Noto Serif" pitchFamily="34" charset="-120"/>
              </a:rPr>
              <a:t>Sridhar Guggilla</a:t>
            </a:r>
          </a:p>
          <a:p>
            <a:pPr marL="0" indent="0" algn="ctr">
              <a:lnSpc>
                <a:spcPts val="2850"/>
              </a:lnSpc>
              <a:buNone/>
            </a:pPr>
            <a:r>
              <a:rPr lang="en-US" sz="1750" dirty="0">
                <a:solidFill>
                  <a:srgbClr val="4C4C4C"/>
                </a:solidFill>
                <a:latin typeface="Noto Serif" pitchFamily="34" charset="0"/>
                <a:ea typeface="Noto Serif" pitchFamily="34" charset="-122"/>
                <a:cs typeface="Noto Serif" pitchFamily="34" charset="-120"/>
              </a:rPr>
              <a:t>Student ID: </a:t>
            </a:r>
            <a:r>
              <a:rPr lang="en-US" sz="1750" b="1" dirty="0">
                <a:solidFill>
                  <a:srgbClr val="4C4C4C"/>
                </a:solidFill>
                <a:latin typeface="Noto Serif" pitchFamily="34" charset="0"/>
                <a:ea typeface="Noto Serif" pitchFamily="34" charset="-122"/>
                <a:cs typeface="Noto Serif" pitchFamily="34" charset="-120"/>
              </a:rPr>
              <a:t>23021710</a:t>
            </a:r>
          </a:p>
          <a:p>
            <a:pPr marL="0" indent="0" algn="ctr">
              <a:lnSpc>
                <a:spcPts val="2850"/>
              </a:lnSpc>
              <a:buNone/>
            </a:pPr>
            <a:r>
              <a:rPr lang="en-US" sz="1750" dirty="0">
                <a:solidFill>
                  <a:srgbClr val="4C4C4C"/>
                </a:solidFill>
                <a:latin typeface="Noto Serif" pitchFamily="34" charset="0"/>
                <a:ea typeface="Noto Serif" pitchFamily="34" charset="-122"/>
                <a:cs typeface="Noto Serif" pitchFamily="34" charset="-120"/>
              </a:rPr>
              <a:t>Course: MSc Data Science</a:t>
            </a:r>
          </a:p>
          <a:p>
            <a:pPr marL="0" indent="0" algn="ctr">
              <a:lnSpc>
                <a:spcPts val="2850"/>
              </a:lnSpc>
              <a:buNone/>
            </a:pPr>
            <a:r>
              <a:rPr lang="en-US" sz="1750" dirty="0">
                <a:solidFill>
                  <a:srgbClr val="4C4C4C"/>
                </a:solidFill>
                <a:latin typeface="Noto Serif" pitchFamily="34" charset="0"/>
                <a:ea typeface="Noto Serif" pitchFamily="34" charset="-122"/>
                <a:cs typeface="Noto Serif" pitchFamily="34" charset="-120"/>
              </a:rPr>
              <a:t>Supervisor: </a:t>
            </a:r>
            <a:r>
              <a:rPr lang="en-US" sz="1750" b="1" dirty="0" err="1">
                <a:solidFill>
                  <a:srgbClr val="4C4C4C"/>
                </a:solidFill>
                <a:latin typeface="Noto Serif" pitchFamily="34" charset="0"/>
                <a:ea typeface="Noto Serif" pitchFamily="34" charset="-122"/>
                <a:cs typeface="Noto Serif" pitchFamily="34" charset="-120"/>
              </a:rPr>
              <a:t>Hyungrok</a:t>
            </a:r>
            <a:r>
              <a:rPr lang="en-US" sz="1750" b="1" dirty="0">
                <a:solidFill>
                  <a:srgbClr val="4C4C4C"/>
                </a:solidFill>
                <a:latin typeface="Noto Serif" pitchFamily="34" charset="0"/>
                <a:ea typeface="Noto Serif" pitchFamily="34" charset="-122"/>
                <a:cs typeface="Noto Serif" pitchFamily="34" charset="-120"/>
              </a:rPr>
              <a:t> Kim</a:t>
            </a:r>
          </a:p>
          <a:p>
            <a:pPr marL="0" indent="0" algn="ctr">
              <a:lnSpc>
                <a:spcPts val="2850"/>
              </a:lnSpc>
              <a:buNone/>
            </a:pPr>
            <a:r>
              <a:rPr lang="en-US" sz="1750" dirty="0">
                <a:solidFill>
                  <a:srgbClr val="4C4C4C"/>
                </a:solidFill>
                <a:latin typeface="Noto Serif" pitchFamily="34" charset="0"/>
                <a:ea typeface="Noto Serif" pitchFamily="34" charset="-122"/>
                <a:cs typeface="Noto Serif" pitchFamily="34" charset="-120"/>
              </a:rPr>
              <a:t>Date: 24/11/2025</a:t>
            </a:r>
            <a:endParaRPr lang="en-US" sz="1750" dirty="0"/>
          </a:p>
        </p:txBody>
      </p:sp>
      <p:sp>
        <p:nvSpPr>
          <p:cNvPr id="6" name="Text 2"/>
          <p:cNvSpPr/>
          <p:nvPr/>
        </p:nvSpPr>
        <p:spPr>
          <a:xfrm>
            <a:off x="7801749" y="6212681"/>
            <a:ext cx="4513302" cy="425291"/>
          </a:xfrm>
          <a:prstGeom prst="rect">
            <a:avLst/>
          </a:prstGeom>
          <a:noFill/>
          <a:ln/>
        </p:spPr>
        <p:txBody>
          <a:bodyPr wrap="none" lIns="0" tIns="0" rIns="0" bIns="0" rtlCol="0" anchor="t"/>
          <a:lstStyle/>
          <a:p>
            <a:pPr marL="0" indent="0" algn="ctr">
              <a:lnSpc>
                <a:spcPts val="3300"/>
              </a:lnSpc>
              <a:buNone/>
            </a:pPr>
            <a:r>
              <a:rPr lang="en-US" sz="3200" dirty="0">
                <a:solidFill>
                  <a:srgbClr val="3A3A3A"/>
                </a:solidFill>
                <a:ea typeface="Noto Serif Medium" pitchFamily="34" charset="-122"/>
                <a:cs typeface="Noto Serif Medium" pitchFamily="34" charset="-120"/>
              </a:rPr>
              <a:t>University of Hertfordshire</a:t>
            </a:r>
            <a:endParaRPr lang="en-US"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34484"/>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3A3A3A"/>
                </a:solidFill>
                <a:latin typeface="Noto Serif Medium" pitchFamily="34" charset="0"/>
                <a:ea typeface="Noto Serif Medium" pitchFamily="34" charset="-122"/>
                <a:cs typeface="Noto Serif Medium" pitchFamily="34" charset="-120"/>
              </a:rPr>
              <a:t>1. Project Overview: Forecasting with Precision</a:t>
            </a:r>
            <a:endParaRPr lang="en-US" sz="3550" dirty="0"/>
          </a:p>
        </p:txBody>
      </p:sp>
      <p:sp>
        <p:nvSpPr>
          <p:cNvPr id="4" name="Text 1"/>
          <p:cNvSpPr/>
          <p:nvPr/>
        </p:nvSpPr>
        <p:spPr>
          <a:xfrm>
            <a:off x="6280190" y="2040612"/>
            <a:ext cx="7556421" cy="870823"/>
          </a:xfrm>
          <a:prstGeom prst="rect">
            <a:avLst/>
          </a:prstGeom>
          <a:noFill/>
          <a:ln/>
        </p:spPr>
        <p:txBody>
          <a:bodyPr wrap="square" lIns="0" tIns="0" rIns="0" bIns="0" rtlCol="0" anchor="t"/>
          <a:lstStyle/>
          <a:p>
            <a:pPr marL="0" indent="0" algn="l">
              <a:lnSpc>
                <a:spcPts val="2250"/>
              </a:lnSpc>
              <a:buNone/>
            </a:pPr>
            <a:r>
              <a:rPr lang="en-US" sz="1400" dirty="0">
                <a:solidFill>
                  <a:srgbClr val="4C4C4C"/>
                </a:solidFill>
                <a:latin typeface="Noto Serif" pitchFamily="34" charset="0"/>
                <a:ea typeface="Noto Serif" pitchFamily="34" charset="-122"/>
                <a:cs typeface="Noto Serif" pitchFamily="34" charset="-120"/>
              </a:rPr>
              <a:t>This project aimed to predict UK house prices using a diverse set of machine learning and time series models. Our objective was to leverage historical data to generate accurate future forecasts.</a:t>
            </a:r>
            <a:endParaRPr lang="en-US" sz="1400" dirty="0"/>
          </a:p>
        </p:txBody>
      </p:sp>
      <p:sp>
        <p:nvSpPr>
          <p:cNvPr id="5" name="Shape 2"/>
          <p:cNvSpPr/>
          <p:nvPr/>
        </p:nvSpPr>
        <p:spPr>
          <a:xfrm>
            <a:off x="10046970" y="3115508"/>
            <a:ext cx="22860" cy="4479488"/>
          </a:xfrm>
          <a:prstGeom prst="roundRect">
            <a:avLst>
              <a:gd name="adj" fmla="val 333395"/>
            </a:avLst>
          </a:prstGeom>
          <a:solidFill>
            <a:srgbClr val="000000">
              <a:alpha val="8000"/>
            </a:srgbClr>
          </a:solidFill>
          <a:ln/>
        </p:spPr>
        <p:txBody>
          <a:bodyPr/>
          <a:lstStyle/>
          <a:p>
            <a:endParaRPr lang="en-IN"/>
          </a:p>
        </p:txBody>
      </p:sp>
      <p:sp>
        <p:nvSpPr>
          <p:cNvPr id="6" name="Shape 3"/>
          <p:cNvSpPr/>
          <p:nvPr/>
        </p:nvSpPr>
        <p:spPr>
          <a:xfrm>
            <a:off x="9718358" y="3308152"/>
            <a:ext cx="362903" cy="22860"/>
          </a:xfrm>
          <a:prstGeom prst="roundRect">
            <a:avLst>
              <a:gd name="adj" fmla="val 333395"/>
            </a:avLst>
          </a:prstGeom>
          <a:solidFill>
            <a:srgbClr val="CCC4B8"/>
          </a:solidFill>
          <a:ln/>
        </p:spPr>
        <p:txBody>
          <a:bodyPr/>
          <a:lstStyle/>
          <a:p>
            <a:endParaRPr lang="en-IN"/>
          </a:p>
        </p:txBody>
      </p:sp>
      <p:sp>
        <p:nvSpPr>
          <p:cNvPr id="7" name="Shape 4"/>
          <p:cNvSpPr/>
          <p:nvPr/>
        </p:nvSpPr>
        <p:spPr>
          <a:xfrm>
            <a:off x="9990356" y="3251537"/>
            <a:ext cx="136088" cy="136088"/>
          </a:xfrm>
          <a:prstGeom prst="roundRect">
            <a:avLst>
              <a:gd name="adj" fmla="val 335959"/>
            </a:avLst>
          </a:prstGeom>
          <a:solidFill>
            <a:srgbClr val="E6DED2"/>
          </a:solidFill>
          <a:ln/>
        </p:spPr>
        <p:txBody>
          <a:bodyPr/>
          <a:lstStyle/>
          <a:p>
            <a:endParaRPr lang="en-IN"/>
          </a:p>
        </p:txBody>
      </p:sp>
      <p:sp>
        <p:nvSpPr>
          <p:cNvPr id="8" name="Text 5"/>
          <p:cNvSpPr/>
          <p:nvPr/>
        </p:nvSpPr>
        <p:spPr>
          <a:xfrm>
            <a:off x="7064335" y="3177778"/>
            <a:ext cx="2268260" cy="283488"/>
          </a:xfrm>
          <a:prstGeom prst="rect">
            <a:avLst/>
          </a:prstGeom>
          <a:noFill/>
          <a:ln/>
        </p:spPr>
        <p:txBody>
          <a:bodyPr wrap="none" lIns="0" tIns="0" rIns="0" bIns="0" rtlCol="0" anchor="t"/>
          <a:lstStyle/>
          <a:p>
            <a:pPr marL="0" indent="0" algn="r">
              <a:lnSpc>
                <a:spcPts val="2200"/>
              </a:lnSpc>
              <a:buNone/>
            </a:pPr>
            <a:r>
              <a:rPr lang="en-US" sz="1750" dirty="0">
                <a:solidFill>
                  <a:srgbClr val="4C4C4C"/>
                </a:solidFill>
                <a:latin typeface="Noto Serif Medium" pitchFamily="34" charset="0"/>
                <a:ea typeface="Noto Serif Medium" pitchFamily="34" charset="-122"/>
                <a:cs typeface="Noto Serif Medium" pitchFamily="34" charset="-120"/>
              </a:rPr>
              <a:t>Objective</a:t>
            </a:r>
            <a:endParaRPr lang="en-US" sz="1750" dirty="0"/>
          </a:p>
        </p:txBody>
      </p:sp>
      <p:sp>
        <p:nvSpPr>
          <p:cNvPr id="9" name="Text 6"/>
          <p:cNvSpPr/>
          <p:nvPr/>
        </p:nvSpPr>
        <p:spPr>
          <a:xfrm>
            <a:off x="6892289" y="3552677"/>
            <a:ext cx="2612351" cy="580549"/>
          </a:xfrm>
          <a:prstGeom prst="rect">
            <a:avLst/>
          </a:prstGeom>
          <a:noFill/>
          <a:ln/>
        </p:spPr>
        <p:txBody>
          <a:bodyPr wrap="square" lIns="0" tIns="0" rIns="0" bIns="0" rtlCol="0" anchor="t"/>
          <a:lstStyle/>
          <a:p>
            <a:pPr algn="r">
              <a:lnSpc>
                <a:spcPts val="2250"/>
              </a:lnSpc>
            </a:pPr>
            <a:r>
              <a:rPr lang="en-US" sz="1400">
                <a:solidFill>
                  <a:srgbClr val="4C4C4C"/>
                </a:solidFill>
                <a:latin typeface="Noto Serif" pitchFamily="34" charset="0"/>
                <a:ea typeface="Noto Serif" pitchFamily="34" charset="-122"/>
                <a:cs typeface="Noto Serif" pitchFamily="34" charset="-120"/>
              </a:rPr>
              <a:t>Forecast UK house prices with advanced ML and Time Series models to identify trends.</a:t>
            </a:r>
            <a:endParaRPr lang="en-US" sz="1400" dirty="0"/>
          </a:p>
        </p:txBody>
      </p:sp>
      <p:sp>
        <p:nvSpPr>
          <p:cNvPr id="10" name="Shape 7"/>
          <p:cNvSpPr/>
          <p:nvPr/>
        </p:nvSpPr>
        <p:spPr>
          <a:xfrm>
            <a:off x="10035540" y="4396859"/>
            <a:ext cx="362903" cy="22860"/>
          </a:xfrm>
          <a:prstGeom prst="roundRect">
            <a:avLst>
              <a:gd name="adj" fmla="val 333395"/>
            </a:avLst>
          </a:prstGeom>
          <a:solidFill>
            <a:srgbClr val="CCC4B8"/>
          </a:solidFill>
          <a:ln/>
        </p:spPr>
        <p:txBody>
          <a:bodyPr/>
          <a:lstStyle/>
          <a:p>
            <a:endParaRPr lang="en-IN"/>
          </a:p>
        </p:txBody>
      </p:sp>
      <p:sp>
        <p:nvSpPr>
          <p:cNvPr id="11" name="Shape 8"/>
          <p:cNvSpPr/>
          <p:nvPr/>
        </p:nvSpPr>
        <p:spPr>
          <a:xfrm>
            <a:off x="9990356" y="4340245"/>
            <a:ext cx="136088" cy="136088"/>
          </a:xfrm>
          <a:prstGeom prst="roundRect">
            <a:avLst>
              <a:gd name="adj" fmla="val 335959"/>
            </a:avLst>
          </a:prstGeom>
          <a:solidFill>
            <a:srgbClr val="E6DED2"/>
          </a:solidFill>
          <a:ln/>
        </p:spPr>
        <p:txBody>
          <a:bodyPr/>
          <a:lstStyle/>
          <a:p>
            <a:endParaRPr lang="en-IN"/>
          </a:p>
        </p:txBody>
      </p:sp>
      <p:sp>
        <p:nvSpPr>
          <p:cNvPr id="12" name="Text 9"/>
          <p:cNvSpPr/>
          <p:nvPr/>
        </p:nvSpPr>
        <p:spPr>
          <a:xfrm>
            <a:off x="10784205" y="4266486"/>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C4C4C"/>
                </a:solidFill>
                <a:latin typeface="Noto Serif Medium" pitchFamily="34" charset="0"/>
                <a:ea typeface="Noto Serif Medium" pitchFamily="34" charset="-122"/>
              </a:rPr>
              <a:t>Dataset</a:t>
            </a:r>
            <a:endParaRPr lang="en-US" sz="1750" dirty="0"/>
          </a:p>
        </p:txBody>
      </p:sp>
      <p:sp>
        <p:nvSpPr>
          <p:cNvPr id="13" name="Text 10"/>
          <p:cNvSpPr/>
          <p:nvPr/>
        </p:nvSpPr>
        <p:spPr>
          <a:xfrm>
            <a:off x="10784205" y="4658797"/>
            <a:ext cx="3052405" cy="870823"/>
          </a:xfrm>
          <a:prstGeom prst="rect">
            <a:avLst/>
          </a:prstGeom>
          <a:noFill/>
          <a:ln/>
        </p:spPr>
        <p:txBody>
          <a:bodyPr wrap="square" lIns="0" tIns="0" rIns="0" bIns="0" rtlCol="0" anchor="t"/>
          <a:lstStyle/>
          <a:p>
            <a:pPr>
              <a:lnSpc>
                <a:spcPts val="2250"/>
              </a:lnSpc>
            </a:pPr>
            <a:r>
              <a:rPr lang="en-US" sz="1400" dirty="0">
                <a:solidFill>
                  <a:srgbClr val="4C4C4C"/>
                </a:solidFill>
                <a:latin typeface="Noto Serif" pitchFamily="34" charset="0"/>
                <a:ea typeface="Noto Serif" pitchFamily="34" charset="-122"/>
                <a:cs typeface="Noto Serif" pitchFamily="34" charset="-120"/>
              </a:rPr>
              <a:t>UK House Price Index </a:t>
            </a:r>
            <a:r>
              <a:rPr lang="en-US" sz="1400">
                <a:solidFill>
                  <a:srgbClr val="4C4C4C"/>
                </a:solidFill>
                <a:latin typeface="Noto Serif" pitchFamily="34" charset="0"/>
                <a:ea typeface="Noto Serif" pitchFamily="34" charset="-122"/>
                <a:cs typeface="Noto Serif" pitchFamily="34" charset="-120"/>
              </a:rPr>
              <a:t>(1988–2024</a:t>
            </a:r>
            <a:r>
              <a:rPr lang="en-US" sz="1400" dirty="0">
                <a:solidFill>
                  <a:srgbClr val="4C4C4C"/>
                </a:solidFill>
                <a:latin typeface="Noto Serif" pitchFamily="34" charset="0"/>
                <a:ea typeface="Noto Serif" pitchFamily="34" charset="-122"/>
                <a:cs typeface="Noto Serif" pitchFamily="34" charset="-120"/>
              </a:rPr>
              <a:t>), providing a robust historical view.</a:t>
            </a:r>
            <a:endParaRPr lang="en-US" sz="1400" dirty="0"/>
          </a:p>
          <a:p>
            <a:pPr marL="0" indent="0" algn="l">
              <a:lnSpc>
                <a:spcPts val="2250"/>
              </a:lnSpc>
              <a:buNone/>
            </a:pPr>
            <a:endParaRPr lang="en-US" sz="1400" dirty="0"/>
          </a:p>
        </p:txBody>
      </p:sp>
      <p:sp>
        <p:nvSpPr>
          <p:cNvPr id="14" name="Shape 11"/>
          <p:cNvSpPr/>
          <p:nvPr/>
        </p:nvSpPr>
        <p:spPr>
          <a:xfrm>
            <a:off x="9718358" y="5335191"/>
            <a:ext cx="362903" cy="22860"/>
          </a:xfrm>
          <a:prstGeom prst="roundRect">
            <a:avLst>
              <a:gd name="adj" fmla="val 333395"/>
            </a:avLst>
          </a:prstGeom>
          <a:solidFill>
            <a:srgbClr val="CCC4B8"/>
          </a:solidFill>
          <a:ln/>
        </p:spPr>
        <p:txBody>
          <a:bodyPr/>
          <a:lstStyle/>
          <a:p>
            <a:endParaRPr lang="en-IN"/>
          </a:p>
        </p:txBody>
      </p:sp>
      <p:sp>
        <p:nvSpPr>
          <p:cNvPr id="15" name="Shape 12"/>
          <p:cNvSpPr/>
          <p:nvPr/>
        </p:nvSpPr>
        <p:spPr>
          <a:xfrm>
            <a:off x="9990356" y="5278576"/>
            <a:ext cx="136088" cy="136088"/>
          </a:xfrm>
          <a:prstGeom prst="roundRect">
            <a:avLst>
              <a:gd name="adj" fmla="val 335959"/>
            </a:avLst>
          </a:prstGeom>
          <a:solidFill>
            <a:srgbClr val="E6DED2"/>
          </a:solidFill>
          <a:ln/>
        </p:spPr>
        <p:txBody>
          <a:bodyPr/>
          <a:lstStyle/>
          <a:p>
            <a:endParaRPr lang="en-IN"/>
          </a:p>
        </p:txBody>
      </p:sp>
      <p:sp>
        <p:nvSpPr>
          <p:cNvPr id="16" name="Text 13"/>
          <p:cNvSpPr/>
          <p:nvPr/>
        </p:nvSpPr>
        <p:spPr>
          <a:xfrm>
            <a:off x="7064335" y="5204817"/>
            <a:ext cx="2268260" cy="283488"/>
          </a:xfrm>
          <a:prstGeom prst="rect">
            <a:avLst/>
          </a:prstGeom>
          <a:noFill/>
          <a:ln/>
        </p:spPr>
        <p:txBody>
          <a:bodyPr wrap="none" lIns="0" tIns="0" rIns="0" bIns="0" rtlCol="0" anchor="t"/>
          <a:lstStyle/>
          <a:p>
            <a:pPr marL="0" indent="0" algn="r">
              <a:lnSpc>
                <a:spcPts val="2200"/>
              </a:lnSpc>
              <a:buNone/>
            </a:pPr>
            <a:r>
              <a:rPr lang="en-US" sz="1750" dirty="0">
                <a:solidFill>
                  <a:srgbClr val="4C4C4C"/>
                </a:solidFill>
                <a:latin typeface="Noto Serif Medium" pitchFamily="34" charset="0"/>
                <a:ea typeface="Noto Serif Medium" pitchFamily="34" charset="-122"/>
                <a:cs typeface="Noto Serif Medium" pitchFamily="34" charset="-120"/>
              </a:rPr>
              <a:t>Models Built</a:t>
            </a:r>
            <a:endParaRPr lang="en-US" sz="1750" dirty="0"/>
          </a:p>
        </p:txBody>
      </p:sp>
      <p:sp>
        <p:nvSpPr>
          <p:cNvPr id="17" name="Text 14"/>
          <p:cNvSpPr/>
          <p:nvPr/>
        </p:nvSpPr>
        <p:spPr>
          <a:xfrm>
            <a:off x="6280190" y="5597128"/>
            <a:ext cx="3052405" cy="870823"/>
          </a:xfrm>
          <a:prstGeom prst="rect">
            <a:avLst/>
          </a:prstGeom>
          <a:noFill/>
          <a:ln/>
        </p:spPr>
        <p:txBody>
          <a:bodyPr wrap="square" lIns="0" tIns="0" rIns="0" bIns="0" rtlCol="0" anchor="t"/>
          <a:lstStyle/>
          <a:p>
            <a:pPr marL="0" indent="0" algn="r">
              <a:lnSpc>
                <a:spcPts val="2250"/>
              </a:lnSpc>
              <a:buNone/>
            </a:pPr>
            <a:r>
              <a:rPr lang="en-US" sz="1400" dirty="0">
                <a:solidFill>
                  <a:srgbClr val="4C4C4C"/>
                </a:solidFill>
                <a:latin typeface="Noto Serif" pitchFamily="34" charset="0"/>
                <a:ea typeface="Noto Serif" pitchFamily="34" charset="-122"/>
                <a:cs typeface="Noto Serif" pitchFamily="34" charset="-120"/>
              </a:rPr>
              <a:t>ARIMA, SARIMA, LSTM, and Linear Regression for comprehensive analysis.</a:t>
            </a:r>
            <a:endParaRPr lang="en-US" sz="1400" dirty="0"/>
          </a:p>
        </p:txBody>
      </p:sp>
      <p:sp>
        <p:nvSpPr>
          <p:cNvPr id="18" name="Shape 15"/>
          <p:cNvSpPr/>
          <p:nvPr/>
        </p:nvSpPr>
        <p:spPr>
          <a:xfrm>
            <a:off x="10035540" y="6273641"/>
            <a:ext cx="362903" cy="22860"/>
          </a:xfrm>
          <a:prstGeom prst="roundRect">
            <a:avLst>
              <a:gd name="adj" fmla="val 333395"/>
            </a:avLst>
          </a:prstGeom>
          <a:solidFill>
            <a:srgbClr val="CCC4B8"/>
          </a:solidFill>
          <a:ln/>
        </p:spPr>
        <p:txBody>
          <a:bodyPr/>
          <a:lstStyle/>
          <a:p>
            <a:endParaRPr lang="en-IN"/>
          </a:p>
        </p:txBody>
      </p:sp>
      <p:sp>
        <p:nvSpPr>
          <p:cNvPr id="19" name="Shape 16"/>
          <p:cNvSpPr/>
          <p:nvPr/>
        </p:nvSpPr>
        <p:spPr>
          <a:xfrm>
            <a:off x="9990356" y="6217027"/>
            <a:ext cx="136088" cy="136088"/>
          </a:xfrm>
          <a:prstGeom prst="roundRect">
            <a:avLst>
              <a:gd name="adj" fmla="val 335959"/>
            </a:avLst>
          </a:prstGeom>
          <a:solidFill>
            <a:srgbClr val="E6DED2"/>
          </a:solidFill>
          <a:ln/>
        </p:spPr>
        <p:txBody>
          <a:bodyPr/>
          <a:lstStyle/>
          <a:p>
            <a:endParaRPr lang="en-IN"/>
          </a:p>
        </p:txBody>
      </p:sp>
      <p:sp>
        <p:nvSpPr>
          <p:cNvPr id="20" name="Text 17"/>
          <p:cNvSpPr/>
          <p:nvPr/>
        </p:nvSpPr>
        <p:spPr>
          <a:xfrm>
            <a:off x="10784205" y="6143268"/>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C4C4C"/>
                </a:solidFill>
                <a:latin typeface="Noto Serif Medium" pitchFamily="34" charset="0"/>
                <a:ea typeface="Noto Serif Medium" pitchFamily="34" charset="-122"/>
                <a:cs typeface="Noto Serif Medium" pitchFamily="34" charset="-120"/>
              </a:rPr>
              <a:t>Evaluation Metrics</a:t>
            </a:r>
            <a:endParaRPr lang="en-US" sz="1750" dirty="0"/>
          </a:p>
        </p:txBody>
      </p:sp>
      <p:sp>
        <p:nvSpPr>
          <p:cNvPr id="21" name="Text 18"/>
          <p:cNvSpPr/>
          <p:nvPr/>
        </p:nvSpPr>
        <p:spPr>
          <a:xfrm>
            <a:off x="10784205" y="6535579"/>
            <a:ext cx="3052405" cy="870823"/>
          </a:xfrm>
          <a:prstGeom prst="rect">
            <a:avLst/>
          </a:prstGeom>
          <a:noFill/>
          <a:ln/>
        </p:spPr>
        <p:txBody>
          <a:bodyPr wrap="square" lIns="0" tIns="0" rIns="0" bIns="0" rtlCol="0" anchor="t"/>
          <a:lstStyle/>
          <a:p>
            <a:pPr marL="0" indent="0" algn="l">
              <a:lnSpc>
                <a:spcPts val="2250"/>
              </a:lnSpc>
              <a:buNone/>
            </a:pPr>
            <a:r>
              <a:rPr lang="en-US" sz="1400" dirty="0">
                <a:solidFill>
                  <a:srgbClr val="4C4C4C"/>
                </a:solidFill>
                <a:latin typeface="Noto Serif" pitchFamily="34" charset="0"/>
                <a:ea typeface="Noto Serif" pitchFamily="34" charset="-122"/>
                <a:cs typeface="Noto Serif" pitchFamily="34" charset="-120"/>
              </a:rPr>
              <a:t>RMSE, MAE, and MAPE were used to rigorously assess model performance and accuracy.</a:t>
            </a:r>
            <a:endParaRPr lang="en-US" sz="1400" dirty="0"/>
          </a:p>
        </p:txBody>
      </p:sp>
    </p:spTree>
  </p:cSld>
  <p:clrMapOvr>
    <a:masterClrMapping/>
  </p:clrMapOvr>
  <p:transition spd="slow">
    <p:strips/>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134815" y="0"/>
            <a:ext cx="6495585" cy="8229600"/>
          </a:xfrm>
          <a:prstGeom prst="rect">
            <a:avLst/>
          </a:prstGeom>
        </p:spPr>
      </p:pic>
      <p:sp>
        <p:nvSpPr>
          <p:cNvPr id="3" name="Text 0"/>
          <p:cNvSpPr/>
          <p:nvPr/>
        </p:nvSpPr>
        <p:spPr>
          <a:xfrm>
            <a:off x="793790" y="957143"/>
            <a:ext cx="7556421" cy="850583"/>
          </a:xfrm>
          <a:prstGeom prst="rect">
            <a:avLst/>
          </a:prstGeom>
          <a:noFill/>
          <a:ln/>
        </p:spPr>
        <p:txBody>
          <a:bodyPr wrap="square" lIns="0" tIns="0" rIns="0" bIns="0" rtlCol="0" anchor="t"/>
          <a:lstStyle/>
          <a:p>
            <a:pPr marL="0" indent="0" algn="l">
              <a:lnSpc>
                <a:spcPts val="3300"/>
              </a:lnSpc>
              <a:buNone/>
            </a:pPr>
            <a:r>
              <a:rPr lang="en-US" sz="2650" dirty="0">
                <a:solidFill>
                  <a:srgbClr val="3A3A3A"/>
                </a:solidFill>
                <a:latin typeface="Noto Serif Medium" pitchFamily="34" charset="0"/>
                <a:ea typeface="Noto Serif Medium" pitchFamily="34" charset="-122"/>
                <a:cs typeface="Noto Serif Medium" pitchFamily="34" charset="-120"/>
              </a:rPr>
              <a:t>2. Dataset &amp; Preprocessing: Preparing for Prediction</a:t>
            </a:r>
            <a:endParaRPr lang="en-US" sz="2650" dirty="0"/>
          </a:p>
        </p:txBody>
      </p:sp>
      <p:sp>
        <p:nvSpPr>
          <p:cNvPr id="4" name="Text 1"/>
          <p:cNvSpPr/>
          <p:nvPr/>
        </p:nvSpPr>
        <p:spPr>
          <a:xfrm>
            <a:off x="793790" y="2062877"/>
            <a:ext cx="7556421" cy="544354"/>
          </a:xfrm>
          <a:prstGeom prst="rect">
            <a:avLst/>
          </a:prstGeom>
          <a:noFill/>
          <a:ln/>
        </p:spPr>
        <p:txBody>
          <a:bodyPr wrap="square" lIns="0" tIns="0" rIns="0" bIns="0" rtlCol="0" anchor="t"/>
          <a:lstStyle/>
          <a:p>
            <a:pPr marL="0" indent="0" algn="l">
              <a:lnSpc>
                <a:spcPts val="2100"/>
              </a:lnSpc>
              <a:buNone/>
            </a:pPr>
            <a:r>
              <a:rPr lang="en-US" sz="1300" dirty="0">
                <a:solidFill>
                  <a:srgbClr val="4C4C4C"/>
                </a:solidFill>
                <a:latin typeface="Noto Serif" pitchFamily="34" charset="0"/>
                <a:ea typeface="Noto Serif" pitchFamily="34" charset="-122"/>
                <a:cs typeface="Noto Serif" pitchFamily="34" charset="-120"/>
              </a:rPr>
              <a:t>Our foundational data consisted of monthly UK house price records, spanning nearly three decades. Meticulous preprocessing was essential to ensure data quality and model efficacy.</a:t>
            </a:r>
            <a:endParaRPr lang="en-US" sz="1300" dirty="0"/>
          </a:p>
        </p:txBody>
      </p:sp>
      <p:sp>
        <p:nvSpPr>
          <p:cNvPr id="5" name="Text 2"/>
          <p:cNvSpPr/>
          <p:nvPr/>
        </p:nvSpPr>
        <p:spPr>
          <a:xfrm>
            <a:off x="793790" y="2951559"/>
            <a:ext cx="6342990" cy="1088708"/>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4C4C4C"/>
                </a:solidFill>
                <a:latin typeface="Noto Serif" pitchFamily="34" charset="0"/>
                <a:ea typeface="Noto Serif" pitchFamily="34" charset="-122"/>
                <a:cs typeface="Noto Serif" pitchFamily="34" charset="-120"/>
              </a:rPr>
              <a:t>Monthly UK house price data:</a:t>
            </a:r>
            <a:r>
              <a:rPr lang="en-US" sz="1300" dirty="0">
                <a:solidFill>
                  <a:srgbClr val="4C4C4C"/>
                </a:solidFill>
                <a:latin typeface="Noto Serif" pitchFamily="34" charset="0"/>
                <a:ea typeface="Noto Serif" pitchFamily="34" charset="-122"/>
                <a:cs typeface="Noto Serif" pitchFamily="34" charset="-120"/>
              </a:rPr>
              <a:t> A comprehensive time series from 1988 to 2024, providing a rich historical context for price fluctuations.</a:t>
            </a:r>
            <a:endParaRPr lang="en-US" sz="1300" dirty="0"/>
          </a:p>
        </p:txBody>
      </p:sp>
      <p:sp>
        <p:nvSpPr>
          <p:cNvPr id="6" name="Text 3"/>
          <p:cNvSpPr/>
          <p:nvPr/>
        </p:nvSpPr>
        <p:spPr>
          <a:xfrm>
            <a:off x="793789" y="4099798"/>
            <a:ext cx="6342989" cy="816531"/>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4C4C4C"/>
                </a:solidFill>
                <a:latin typeface="Noto Serif" pitchFamily="34" charset="0"/>
                <a:ea typeface="Noto Serif" pitchFamily="34" charset="-122"/>
                <a:cs typeface="Noto Serif" pitchFamily="34" charset="-120"/>
              </a:rPr>
              <a:t>Handling missing values:</a:t>
            </a:r>
            <a:r>
              <a:rPr lang="en-US" sz="1300" dirty="0">
                <a:solidFill>
                  <a:srgbClr val="4C4C4C"/>
                </a:solidFill>
                <a:latin typeface="Noto Serif" pitchFamily="34" charset="0"/>
                <a:ea typeface="Noto Serif" pitchFamily="34" charset="-122"/>
                <a:cs typeface="Noto Serif" pitchFamily="34" charset="-120"/>
              </a:rPr>
              <a:t> Employed various imputation techniques to ensure data completeness and prevent bias.</a:t>
            </a:r>
            <a:endParaRPr lang="en-US" sz="1300" dirty="0"/>
          </a:p>
        </p:txBody>
      </p:sp>
      <p:sp>
        <p:nvSpPr>
          <p:cNvPr id="7" name="Text 4"/>
          <p:cNvSpPr/>
          <p:nvPr/>
        </p:nvSpPr>
        <p:spPr>
          <a:xfrm>
            <a:off x="793790" y="4975860"/>
            <a:ext cx="6342990" cy="1088708"/>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4C4C4C"/>
                </a:solidFill>
                <a:latin typeface="Noto Serif" pitchFamily="34" charset="0"/>
                <a:ea typeface="Noto Serif" pitchFamily="34" charset="-122"/>
                <a:cs typeface="Noto Serif" pitchFamily="34" charset="-120"/>
              </a:rPr>
              <a:t>Log transformation:</a:t>
            </a:r>
            <a:r>
              <a:rPr lang="en-US" sz="1300" dirty="0">
                <a:solidFill>
                  <a:srgbClr val="4C4C4C"/>
                </a:solidFill>
                <a:latin typeface="Noto Serif" pitchFamily="34" charset="0"/>
                <a:ea typeface="Noto Serif" pitchFamily="34" charset="-122"/>
                <a:cs typeface="Noto Serif" pitchFamily="34" charset="-120"/>
              </a:rPr>
              <a:t> Applied to stabilize variance and normalize the distribution, improving model assumptions.</a:t>
            </a:r>
            <a:endParaRPr lang="en-US" sz="1300" dirty="0"/>
          </a:p>
        </p:txBody>
      </p:sp>
      <p:sp>
        <p:nvSpPr>
          <p:cNvPr id="8" name="Text 5"/>
          <p:cNvSpPr/>
          <p:nvPr/>
        </p:nvSpPr>
        <p:spPr>
          <a:xfrm>
            <a:off x="793790" y="6124099"/>
            <a:ext cx="6209176" cy="1088708"/>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4C4C4C"/>
                </a:solidFill>
                <a:latin typeface="Noto Serif" pitchFamily="34" charset="0"/>
                <a:ea typeface="Noto Serif" pitchFamily="34" charset="-122"/>
                <a:cs typeface="Noto Serif" pitchFamily="34" charset="-120"/>
              </a:rPr>
              <a:t>Train-test split strategies:</a:t>
            </a:r>
            <a:r>
              <a:rPr lang="en-US" sz="1300" dirty="0">
                <a:solidFill>
                  <a:srgbClr val="4C4C4C"/>
                </a:solidFill>
                <a:latin typeface="Noto Serif" pitchFamily="34" charset="0"/>
                <a:ea typeface="Noto Serif" pitchFamily="34" charset="-122"/>
                <a:cs typeface="Noto Serif" pitchFamily="34" charset="-120"/>
              </a:rPr>
              <a:t> Utilized time-aware splitting to maintain temporal order, crucial for accurate time-series evaluation.</a:t>
            </a:r>
            <a:endParaRPr lang="en-US" sz="1300"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60928"/>
            <a:ext cx="10525482" cy="453628"/>
          </a:xfrm>
          <a:prstGeom prst="rect">
            <a:avLst/>
          </a:prstGeom>
          <a:noFill/>
          <a:ln/>
        </p:spPr>
        <p:txBody>
          <a:bodyPr wrap="none" lIns="0" tIns="0" rIns="0" bIns="0" rtlCol="0" anchor="t"/>
          <a:lstStyle/>
          <a:p>
            <a:pPr marL="0" indent="0" algn="l">
              <a:lnSpc>
                <a:spcPts val="3550"/>
              </a:lnSpc>
              <a:buNone/>
            </a:pPr>
            <a:r>
              <a:rPr lang="en-US" sz="2850" dirty="0">
                <a:solidFill>
                  <a:srgbClr val="3A3A3A"/>
                </a:solidFill>
                <a:latin typeface="Noto Serif Medium" pitchFamily="34" charset="0"/>
                <a:ea typeface="Noto Serif Medium" pitchFamily="34" charset="-122"/>
                <a:cs typeface="Noto Serif Medium" pitchFamily="34" charset="-120"/>
              </a:rPr>
              <a:t>3. ARIMA Model: Autoregressive Integrated Moving Average</a:t>
            </a:r>
            <a:endParaRPr lang="en-US" sz="2850" dirty="0"/>
          </a:p>
        </p:txBody>
      </p:sp>
      <p:sp>
        <p:nvSpPr>
          <p:cNvPr id="3" name="Text 1"/>
          <p:cNvSpPr/>
          <p:nvPr/>
        </p:nvSpPr>
        <p:spPr>
          <a:xfrm>
            <a:off x="793790" y="1577459"/>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4C4C4C"/>
                </a:solidFill>
                <a:latin typeface="Noto Serif" pitchFamily="34" charset="0"/>
                <a:ea typeface="Noto Serif" pitchFamily="34" charset="-122"/>
                <a:cs typeface="Noto Serif" pitchFamily="34" charset="-120"/>
              </a:rPr>
              <a:t>The ARIMA model, a cornerstone of time-series analysis, was applied to capture linear relationships and short-term dependencies in the house price data.</a:t>
            </a:r>
            <a:endParaRPr lang="en-US" sz="1400" dirty="0"/>
          </a:p>
        </p:txBody>
      </p:sp>
      <p:pic>
        <p:nvPicPr>
          <p:cNvPr id="4" name="Image 0" descr="preencoded.png"/>
          <p:cNvPicPr>
            <a:picLocks noChangeAspect="1"/>
          </p:cNvPicPr>
          <p:nvPr/>
        </p:nvPicPr>
        <p:blipFill>
          <a:blip r:embed="rId3"/>
          <a:stretch>
            <a:fillRect/>
          </a:stretch>
        </p:blipFill>
        <p:spPr>
          <a:xfrm>
            <a:off x="793790" y="2408663"/>
            <a:ext cx="6242630" cy="5252225"/>
          </a:xfrm>
          <a:prstGeom prst="rect">
            <a:avLst/>
          </a:prstGeom>
        </p:spPr>
      </p:pic>
      <p:sp>
        <p:nvSpPr>
          <p:cNvPr id="5" name="Text 2"/>
          <p:cNvSpPr/>
          <p:nvPr/>
        </p:nvSpPr>
        <p:spPr>
          <a:xfrm>
            <a:off x="7544157" y="2525316"/>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4C4C4C"/>
                </a:solidFill>
                <a:latin typeface="Noto Serif" pitchFamily="34" charset="0"/>
                <a:ea typeface="Noto Serif" pitchFamily="34" charset="-122"/>
                <a:cs typeface="Noto Serif" pitchFamily="34" charset="-120"/>
              </a:rPr>
              <a:t>Uni-variate time-series forecasting:</a:t>
            </a:r>
            <a:r>
              <a:rPr lang="en-US" sz="1400" dirty="0">
                <a:solidFill>
                  <a:srgbClr val="4C4C4C"/>
                </a:solidFill>
                <a:latin typeface="Noto Serif" pitchFamily="34" charset="0"/>
                <a:ea typeface="Noto Serif" pitchFamily="34" charset="-122"/>
                <a:cs typeface="Noto Serif" pitchFamily="34" charset="-120"/>
              </a:rPr>
              <a:t> Focused solely on the historical house price index itself, making it a powerful baseline.</a:t>
            </a:r>
            <a:endParaRPr lang="en-US" sz="1400" dirty="0"/>
          </a:p>
        </p:txBody>
      </p:sp>
      <p:sp>
        <p:nvSpPr>
          <p:cNvPr id="6" name="Text 3"/>
          <p:cNvSpPr/>
          <p:nvPr/>
        </p:nvSpPr>
        <p:spPr>
          <a:xfrm>
            <a:off x="7544157" y="3169325"/>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4C4C4C"/>
                </a:solidFill>
                <a:latin typeface="Noto Serif" pitchFamily="34" charset="0"/>
                <a:ea typeface="Noto Serif" pitchFamily="34" charset="-122"/>
                <a:cs typeface="Noto Serif" pitchFamily="34" charset="-120"/>
              </a:rPr>
              <a:t>Model Specification: ARIMA(p, d, q):</a:t>
            </a:r>
            <a:r>
              <a:rPr lang="en-US" sz="1400" dirty="0">
                <a:solidFill>
                  <a:srgbClr val="4C4C4C"/>
                </a:solidFill>
                <a:latin typeface="Noto Serif" pitchFamily="34" charset="0"/>
                <a:ea typeface="Noto Serif" pitchFamily="34" charset="-122"/>
                <a:cs typeface="Noto Serif" pitchFamily="34" charset="-120"/>
              </a:rPr>
              <a:t> Parameters (p, d, q) were carefully tuned using ACF and PACF plots to optimize performance.</a:t>
            </a:r>
            <a:endParaRPr lang="en-US" sz="1400" dirty="0"/>
          </a:p>
        </p:txBody>
      </p:sp>
      <p:sp>
        <p:nvSpPr>
          <p:cNvPr id="7" name="Text 4"/>
          <p:cNvSpPr/>
          <p:nvPr/>
        </p:nvSpPr>
        <p:spPr>
          <a:xfrm>
            <a:off x="7544157" y="3813334"/>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4C4C4C"/>
                </a:solidFill>
                <a:latin typeface="Noto Serif" pitchFamily="34" charset="0"/>
                <a:ea typeface="Noto Serif" pitchFamily="34" charset="-122"/>
                <a:cs typeface="Noto Serif" pitchFamily="34" charset="-120"/>
              </a:rPr>
              <a:t>Forecast Horizon:</a:t>
            </a:r>
            <a:r>
              <a:rPr lang="en-US" sz="1400" dirty="0">
                <a:solidFill>
                  <a:srgbClr val="4C4C4C"/>
                </a:solidFill>
                <a:latin typeface="Noto Serif" pitchFamily="34" charset="0"/>
                <a:ea typeface="Noto Serif" pitchFamily="34" charset="-122"/>
                <a:cs typeface="Noto Serif" pitchFamily="34" charset="-120"/>
              </a:rPr>
              <a:t> Predictions generated for 12 to 48 months into the future, providing both short and medium-term insights.</a:t>
            </a:r>
            <a:endParaRPr lang="en-US" sz="1400" dirty="0"/>
          </a:p>
        </p:txBody>
      </p:sp>
      <p:sp>
        <p:nvSpPr>
          <p:cNvPr id="8" name="Text 5"/>
          <p:cNvSpPr/>
          <p:nvPr/>
        </p:nvSpPr>
        <p:spPr>
          <a:xfrm>
            <a:off x="7544157" y="4457343"/>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4C4C4C"/>
                </a:solidFill>
                <a:latin typeface="Noto Serif" pitchFamily="34" charset="0"/>
                <a:ea typeface="Noto Serif" pitchFamily="34" charset="-122"/>
                <a:cs typeface="Noto Serif" pitchFamily="34" charset="-120"/>
              </a:rPr>
              <a:t>Evaluation:</a:t>
            </a:r>
            <a:r>
              <a:rPr lang="en-US" sz="1400" dirty="0">
                <a:solidFill>
                  <a:srgbClr val="4C4C4C"/>
                </a:solidFill>
                <a:latin typeface="Noto Serif" pitchFamily="34" charset="0"/>
                <a:ea typeface="Noto Serif" pitchFamily="34" charset="-122"/>
                <a:cs typeface="Noto Serif" pitchFamily="34" charset="-120"/>
              </a:rPr>
              <a:t> Performance rigorously assessed on the unseen test set, focusing on minimizing errors.</a:t>
            </a:r>
            <a:endParaRPr lang="en-US" sz="1400" dirty="0"/>
          </a:p>
        </p:txBody>
      </p:sp>
      <p:sp>
        <p:nvSpPr>
          <p:cNvPr id="9" name="Text 6"/>
          <p:cNvSpPr/>
          <p:nvPr/>
        </p:nvSpPr>
        <p:spPr>
          <a:xfrm>
            <a:off x="7884269" y="5201126"/>
            <a:ext cx="6300073" cy="290274"/>
          </a:xfrm>
          <a:prstGeom prst="rect">
            <a:avLst/>
          </a:prstGeom>
          <a:noFill/>
          <a:ln/>
        </p:spPr>
        <p:txBody>
          <a:bodyPr wrap="none" lIns="0" tIns="0" rIns="0" bIns="0" rtlCol="0" anchor="t"/>
          <a:lstStyle/>
          <a:p>
            <a:pPr marL="0" indent="0" algn="l">
              <a:lnSpc>
                <a:spcPts val="2250"/>
              </a:lnSpc>
              <a:buNone/>
            </a:pPr>
            <a:r>
              <a:rPr lang="en-US" sz="1400" b="1" dirty="0">
                <a:solidFill>
                  <a:srgbClr val="4C4C4C"/>
                </a:solidFill>
                <a:latin typeface="Noto Serif" pitchFamily="34" charset="0"/>
                <a:ea typeface="Noto Serif" pitchFamily="34" charset="-122"/>
                <a:cs typeface="Noto Serif" pitchFamily="34" charset="-120"/>
              </a:rPr>
              <a:t>Evaluation Metrics for this Model</a:t>
            </a:r>
            <a:endParaRPr lang="en-US" sz="1400" dirty="0"/>
          </a:p>
        </p:txBody>
      </p:sp>
      <p:sp>
        <p:nvSpPr>
          <p:cNvPr id="10" name="Text 7"/>
          <p:cNvSpPr/>
          <p:nvPr/>
        </p:nvSpPr>
        <p:spPr>
          <a:xfrm>
            <a:off x="7884269" y="5654635"/>
            <a:ext cx="6300073" cy="290274"/>
          </a:xfrm>
          <a:prstGeom prst="rect">
            <a:avLst/>
          </a:prstGeom>
          <a:noFill/>
          <a:ln/>
        </p:spPr>
        <p:txBody>
          <a:bodyPr wrap="none" lIns="0" tIns="0" rIns="0" bIns="0" rtlCol="0" anchor="t"/>
          <a:lstStyle/>
          <a:p>
            <a:pPr marL="0" indent="0" algn="l">
              <a:lnSpc>
                <a:spcPts val="2250"/>
              </a:lnSpc>
              <a:buNone/>
            </a:pPr>
            <a:r>
              <a:rPr lang="en-US" sz="1400" dirty="0">
                <a:solidFill>
                  <a:srgbClr val="4C4C4C"/>
                </a:solidFill>
                <a:latin typeface="Noto Serif" pitchFamily="34" charset="0"/>
                <a:ea typeface="Noto Serif" pitchFamily="34" charset="-122"/>
                <a:cs typeface="Noto Serif" pitchFamily="34" charset="-120"/>
              </a:rPr>
              <a:t>RMSE – 42043.5</a:t>
            </a:r>
            <a:endParaRPr lang="en-US" sz="1400" dirty="0"/>
          </a:p>
        </p:txBody>
      </p:sp>
      <p:sp>
        <p:nvSpPr>
          <p:cNvPr id="11" name="Text 8"/>
          <p:cNvSpPr/>
          <p:nvPr/>
        </p:nvSpPr>
        <p:spPr>
          <a:xfrm>
            <a:off x="7884269" y="6108144"/>
            <a:ext cx="6300073" cy="290274"/>
          </a:xfrm>
          <a:prstGeom prst="rect">
            <a:avLst/>
          </a:prstGeom>
          <a:noFill/>
          <a:ln/>
        </p:spPr>
        <p:txBody>
          <a:bodyPr wrap="none" lIns="0" tIns="0" rIns="0" bIns="0" rtlCol="0" anchor="t"/>
          <a:lstStyle/>
          <a:p>
            <a:pPr marL="0" indent="0" algn="l">
              <a:lnSpc>
                <a:spcPts val="2250"/>
              </a:lnSpc>
              <a:buNone/>
            </a:pPr>
            <a:r>
              <a:rPr lang="en-US" sz="1400" dirty="0">
                <a:solidFill>
                  <a:srgbClr val="4C4C4C"/>
                </a:solidFill>
                <a:latin typeface="Noto Serif" pitchFamily="34" charset="0"/>
                <a:ea typeface="Noto Serif" pitchFamily="34" charset="-122"/>
                <a:cs typeface="Noto Serif" pitchFamily="34" charset="-120"/>
              </a:rPr>
              <a:t>MAE - 34721</a:t>
            </a:r>
            <a:endParaRPr lang="en-US" sz="1400" dirty="0"/>
          </a:p>
        </p:txBody>
      </p:sp>
      <p:sp>
        <p:nvSpPr>
          <p:cNvPr id="12" name="Text 9"/>
          <p:cNvSpPr/>
          <p:nvPr/>
        </p:nvSpPr>
        <p:spPr>
          <a:xfrm>
            <a:off x="7884269" y="6561653"/>
            <a:ext cx="6300073" cy="290274"/>
          </a:xfrm>
          <a:prstGeom prst="rect">
            <a:avLst/>
          </a:prstGeom>
          <a:noFill/>
          <a:ln/>
        </p:spPr>
        <p:txBody>
          <a:bodyPr wrap="none" lIns="0" tIns="0" rIns="0" bIns="0" rtlCol="0" anchor="t"/>
          <a:lstStyle/>
          <a:p>
            <a:pPr marL="0" indent="0" algn="l">
              <a:lnSpc>
                <a:spcPts val="2250"/>
              </a:lnSpc>
              <a:buNone/>
            </a:pPr>
            <a:r>
              <a:rPr lang="en-US" sz="1400" dirty="0">
                <a:solidFill>
                  <a:srgbClr val="4C4C4C"/>
                </a:solidFill>
                <a:latin typeface="Noto Serif" pitchFamily="34" charset="0"/>
                <a:ea typeface="Noto Serif" pitchFamily="34" charset="-122"/>
                <a:cs typeface="Noto Serif" pitchFamily="34" charset="-120"/>
              </a:rPr>
              <a:t>MSE - 1767658468</a:t>
            </a:r>
            <a:endParaRPr lang="en-US" sz="1400" dirty="0"/>
          </a:p>
        </p:txBody>
      </p:sp>
      <p:sp>
        <p:nvSpPr>
          <p:cNvPr id="13" name="Text 10"/>
          <p:cNvSpPr/>
          <p:nvPr/>
        </p:nvSpPr>
        <p:spPr>
          <a:xfrm>
            <a:off x="7884269" y="7015163"/>
            <a:ext cx="6300073" cy="290274"/>
          </a:xfrm>
          <a:prstGeom prst="rect">
            <a:avLst/>
          </a:prstGeom>
          <a:noFill/>
          <a:ln/>
        </p:spPr>
        <p:txBody>
          <a:bodyPr wrap="none" lIns="0" tIns="0" rIns="0" bIns="0" rtlCol="0" anchor="t"/>
          <a:lstStyle/>
          <a:p>
            <a:pPr marL="0" indent="0" algn="l">
              <a:lnSpc>
                <a:spcPts val="2250"/>
              </a:lnSpc>
              <a:buNone/>
            </a:pPr>
            <a:r>
              <a:rPr lang="en-US" sz="1400" dirty="0">
                <a:solidFill>
                  <a:srgbClr val="4C4C4C"/>
                </a:solidFill>
                <a:latin typeface="Noto Serif" pitchFamily="34" charset="0"/>
                <a:ea typeface="Noto Serif" pitchFamily="34" charset="-122"/>
                <a:cs typeface="Noto Serif" pitchFamily="34" charset="-120"/>
              </a:rPr>
              <a:t>R Square – (-2.1452)</a:t>
            </a:r>
            <a:endParaRPr lang="en-US" sz="1400"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84146"/>
            <a:ext cx="9561790" cy="602456"/>
          </a:xfrm>
          <a:prstGeom prst="rect">
            <a:avLst/>
          </a:prstGeom>
          <a:noFill/>
          <a:ln/>
        </p:spPr>
        <p:txBody>
          <a:bodyPr wrap="none" lIns="0" tIns="0" rIns="0" bIns="0" rtlCol="0" anchor="t"/>
          <a:lstStyle/>
          <a:p>
            <a:pPr marL="0" indent="0" algn="l">
              <a:lnSpc>
                <a:spcPts val="4700"/>
              </a:lnSpc>
              <a:buNone/>
            </a:pPr>
            <a:r>
              <a:rPr lang="en-US" sz="3750" dirty="0">
                <a:solidFill>
                  <a:srgbClr val="3A3A3A"/>
                </a:solidFill>
                <a:latin typeface="Noto Serif Medium" pitchFamily="34" charset="0"/>
                <a:ea typeface="Noto Serif Medium" pitchFamily="34" charset="-122"/>
                <a:cs typeface="Noto Serif Medium" pitchFamily="34" charset="-120"/>
              </a:rPr>
              <a:t>4. SARIMA Model: Enhancing Seasonality</a:t>
            </a:r>
            <a:endParaRPr lang="en-US" sz="3750" dirty="0"/>
          </a:p>
        </p:txBody>
      </p:sp>
      <p:sp>
        <p:nvSpPr>
          <p:cNvPr id="3" name="Text 1"/>
          <p:cNvSpPr/>
          <p:nvPr/>
        </p:nvSpPr>
        <p:spPr>
          <a:xfrm>
            <a:off x="793790" y="1772126"/>
            <a:ext cx="13042821" cy="616744"/>
          </a:xfrm>
          <a:prstGeom prst="rect">
            <a:avLst/>
          </a:prstGeom>
          <a:noFill/>
          <a:ln/>
        </p:spPr>
        <p:txBody>
          <a:bodyPr wrap="square" lIns="0" tIns="0" rIns="0" bIns="0" rtlCol="0" anchor="t"/>
          <a:lstStyle/>
          <a:p>
            <a:pPr marL="0" indent="0" algn="l">
              <a:lnSpc>
                <a:spcPts val="2400"/>
              </a:lnSpc>
              <a:buNone/>
            </a:pPr>
            <a:r>
              <a:rPr lang="en-US" sz="1500" dirty="0">
                <a:solidFill>
                  <a:srgbClr val="4C4C4C"/>
                </a:solidFill>
                <a:latin typeface="Noto Serif" pitchFamily="34" charset="0"/>
                <a:ea typeface="Noto Serif" pitchFamily="34" charset="-122"/>
                <a:cs typeface="Noto Serif" pitchFamily="34" charset="-120"/>
              </a:rPr>
              <a:t>Building upon ARIMA, the Seasonal ARIMA (SARIMA) model was employed to explicitly account for the inherent yearly seasonality often present in housing markets.</a:t>
            </a:r>
            <a:endParaRPr lang="en-US" sz="1500" dirty="0"/>
          </a:p>
        </p:txBody>
      </p:sp>
      <p:pic>
        <p:nvPicPr>
          <p:cNvPr id="4" name="Image 0" descr="preencoded.png"/>
          <p:cNvPicPr>
            <a:picLocks noChangeAspect="1"/>
          </p:cNvPicPr>
          <p:nvPr/>
        </p:nvPicPr>
        <p:blipFill>
          <a:blip r:embed="rId3"/>
          <a:stretch>
            <a:fillRect/>
          </a:stretch>
        </p:blipFill>
        <p:spPr>
          <a:xfrm>
            <a:off x="793790" y="2822496"/>
            <a:ext cx="6376444" cy="2466856"/>
          </a:xfrm>
          <a:prstGeom prst="rect">
            <a:avLst/>
          </a:prstGeom>
        </p:spPr>
      </p:pic>
      <p:grpSp>
        <p:nvGrpSpPr>
          <p:cNvPr id="12" name="Group 11">
            <a:extLst>
              <a:ext uri="{FF2B5EF4-FFF2-40B4-BE49-F238E27FC236}">
                <a16:creationId xmlns:a16="http://schemas.microsoft.com/office/drawing/2014/main" id="{C5C3809E-AB8B-A68F-369B-8AB421809D2D}"/>
              </a:ext>
            </a:extLst>
          </p:cNvPr>
          <p:cNvGrpSpPr/>
          <p:nvPr/>
        </p:nvGrpSpPr>
        <p:grpSpPr>
          <a:xfrm>
            <a:off x="858659" y="6884204"/>
            <a:ext cx="6456541" cy="799138"/>
            <a:chOff x="349966" y="5397589"/>
            <a:chExt cx="6730086" cy="799138"/>
          </a:xfrm>
        </p:grpSpPr>
        <p:sp>
          <p:nvSpPr>
            <p:cNvPr id="5" name="Text 2"/>
            <p:cNvSpPr/>
            <p:nvPr/>
          </p:nvSpPr>
          <p:spPr>
            <a:xfrm>
              <a:off x="349966" y="5397589"/>
              <a:ext cx="6286262" cy="385524"/>
            </a:xfrm>
            <a:prstGeom prst="rect">
              <a:avLst/>
            </a:prstGeom>
            <a:noFill/>
            <a:ln/>
          </p:spPr>
          <p:txBody>
            <a:bodyPr wrap="none" lIns="0" tIns="0" rIns="0" bIns="0" rtlCol="0" anchor="t"/>
            <a:lstStyle/>
            <a:p>
              <a:pPr algn="ctr">
                <a:lnSpc>
                  <a:spcPts val="3000"/>
                </a:lnSpc>
              </a:pPr>
              <a:r>
                <a:rPr lang="en-US" sz="1400" b="1" dirty="0">
                  <a:solidFill>
                    <a:srgbClr val="4C4C4C"/>
                  </a:solidFill>
                  <a:latin typeface="Noto Serif" pitchFamily="34" charset="0"/>
                  <a:ea typeface="Noto Serif" pitchFamily="34" charset="-122"/>
                  <a:cs typeface="Noto Serif" pitchFamily="34" charset="-120"/>
                </a:rPr>
                <a:t>Evaluation Metrics for this Model  </a:t>
              </a:r>
              <a:r>
                <a:rPr lang="en-US" sz="1400" dirty="0">
                  <a:solidFill>
                    <a:srgbClr val="4C4C4C"/>
                  </a:solidFill>
                  <a:latin typeface="Noto Serif" pitchFamily="34" charset="0"/>
                  <a:ea typeface="Noto Serif" pitchFamily="34" charset="-122"/>
                  <a:cs typeface="Noto Serif" pitchFamily="34" charset="-120"/>
                </a:rPr>
                <a:t>RMSE – 13274, MAE - 10538</a:t>
              </a:r>
              <a:endParaRPr lang="en-US" sz="1400" dirty="0"/>
            </a:p>
            <a:p>
              <a:pPr algn="ctr">
                <a:lnSpc>
                  <a:spcPts val="3000"/>
                </a:lnSpc>
              </a:pPr>
              <a:endParaRPr lang="en-US" sz="2000" dirty="0"/>
            </a:p>
            <a:p>
              <a:pPr marL="0" indent="0" algn="ctr">
                <a:lnSpc>
                  <a:spcPts val="3000"/>
                </a:lnSpc>
                <a:buNone/>
              </a:pPr>
              <a:endParaRPr lang="en-US" sz="1850" dirty="0"/>
            </a:p>
          </p:txBody>
        </p:sp>
        <p:sp>
          <p:nvSpPr>
            <p:cNvPr id="6" name="Text 3"/>
            <p:cNvSpPr/>
            <p:nvPr/>
          </p:nvSpPr>
          <p:spPr>
            <a:xfrm>
              <a:off x="793790" y="5529858"/>
              <a:ext cx="6286262" cy="246698"/>
            </a:xfrm>
            <a:prstGeom prst="rect">
              <a:avLst/>
            </a:prstGeom>
            <a:noFill/>
            <a:ln/>
          </p:spPr>
          <p:txBody>
            <a:bodyPr wrap="none" lIns="0" tIns="0" rIns="0" bIns="0" rtlCol="0" anchor="t"/>
            <a:lstStyle/>
            <a:p>
              <a:pPr marL="0" indent="0" algn="ctr">
                <a:lnSpc>
                  <a:spcPts val="1900"/>
                </a:lnSpc>
                <a:buNone/>
              </a:pPr>
              <a:endParaRPr lang="en-US" sz="1200" dirty="0"/>
            </a:p>
          </p:txBody>
        </p:sp>
        <p:sp>
          <p:nvSpPr>
            <p:cNvPr id="7" name="Text 4"/>
            <p:cNvSpPr/>
            <p:nvPr/>
          </p:nvSpPr>
          <p:spPr>
            <a:xfrm>
              <a:off x="793790" y="5950029"/>
              <a:ext cx="6286262" cy="246698"/>
            </a:xfrm>
            <a:prstGeom prst="rect">
              <a:avLst/>
            </a:prstGeom>
            <a:noFill/>
            <a:ln/>
          </p:spPr>
          <p:txBody>
            <a:bodyPr wrap="none" lIns="0" tIns="0" rIns="0" bIns="0" rtlCol="0" anchor="t"/>
            <a:lstStyle/>
            <a:p>
              <a:pPr marL="0" indent="0" algn="ctr">
                <a:lnSpc>
                  <a:spcPts val="1900"/>
                </a:lnSpc>
                <a:buNone/>
              </a:pPr>
              <a:endParaRPr lang="en-US" sz="1200" dirty="0"/>
            </a:p>
          </p:txBody>
        </p:sp>
      </p:grpSp>
      <p:sp>
        <p:nvSpPr>
          <p:cNvPr id="8" name="Text 5"/>
          <p:cNvSpPr/>
          <p:nvPr/>
        </p:nvSpPr>
        <p:spPr>
          <a:xfrm>
            <a:off x="7550348" y="3087529"/>
            <a:ext cx="6286262"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4C4C4C"/>
                </a:solidFill>
                <a:latin typeface="Noto Serif" pitchFamily="34" charset="0"/>
                <a:ea typeface="Noto Serif" pitchFamily="34" charset="-122"/>
                <a:cs typeface="Noto Serif" pitchFamily="34" charset="-120"/>
              </a:rPr>
              <a:t>Seasonal ARIMA model:</a:t>
            </a:r>
            <a:r>
              <a:rPr lang="en-US" sz="1500" dirty="0">
                <a:solidFill>
                  <a:srgbClr val="4C4C4C"/>
                </a:solidFill>
                <a:latin typeface="Noto Serif" pitchFamily="34" charset="0"/>
                <a:ea typeface="Noto Serif" pitchFamily="34" charset="-122"/>
                <a:cs typeface="Noto Serif" pitchFamily="34" charset="-120"/>
              </a:rPr>
              <a:t> An extension of ARIMA, specifically designed to handle time series with seasonal components.</a:t>
            </a:r>
            <a:endParaRPr lang="en-US" sz="1500" dirty="0"/>
          </a:p>
        </p:txBody>
      </p:sp>
      <p:sp>
        <p:nvSpPr>
          <p:cNvPr id="9" name="Text 6"/>
          <p:cNvSpPr/>
          <p:nvPr/>
        </p:nvSpPr>
        <p:spPr>
          <a:xfrm>
            <a:off x="7557968" y="3973949"/>
            <a:ext cx="6286262"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4C4C4C"/>
                </a:solidFill>
                <a:latin typeface="Noto Serif" pitchFamily="34" charset="0"/>
                <a:ea typeface="Noto Serif" pitchFamily="34" charset="-122"/>
                <a:cs typeface="Noto Serif" pitchFamily="34" charset="-120"/>
              </a:rPr>
              <a:t>Captures yearly seasonality:</a:t>
            </a:r>
            <a:r>
              <a:rPr lang="en-US" sz="1500" dirty="0">
                <a:solidFill>
                  <a:srgbClr val="4C4C4C"/>
                </a:solidFill>
                <a:latin typeface="Noto Serif" pitchFamily="34" charset="0"/>
                <a:ea typeface="Noto Serif" pitchFamily="34" charset="-122"/>
                <a:cs typeface="Noto Serif" pitchFamily="34" charset="-120"/>
              </a:rPr>
              <a:t> Crucial for UK house prices, which often exhibit predictable patterns influenced by annual cycles.</a:t>
            </a:r>
            <a:endParaRPr lang="en-US" sz="1500" dirty="0"/>
          </a:p>
        </p:txBody>
      </p:sp>
      <p:sp>
        <p:nvSpPr>
          <p:cNvPr id="10" name="Text 7"/>
          <p:cNvSpPr/>
          <p:nvPr/>
        </p:nvSpPr>
        <p:spPr>
          <a:xfrm>
            <a:off x="838881" y="5785615"/>
            <a:ext cx="6286262" cy="925116"/>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4C4C4C"/>
                </a:solidFill>
                <a:latin typeface="Noto Serif" pitchFamily="34" charset="0"/>
                <a:ea typeface="Noto Serif" pitchFamily="34" charset="-122"/>
                <a:cs typeface="Noto Serif" pitchFamily="34" charset="-120"/>
              </a:rPr>
              <a:t>Improved Accuracy:</a:t>
            </a:r>
            <a:r>
              <a:rPr lang="en-US" sz="1500" dirty="0">
                <a:solidFill>
                  <a:srgbClr val="4C4C4C"/>
                </a:solidFill>
                <a:latin typeface="Noto Serif" pitchFamily="34" charset="0"/>
                <a:ea typeface="Noto Serif" pitchFamily="34" charset="-122"/>
                <a:cs typeface="Noto Serif" pitchFamily="34" charset="-120"/>
              </a:rPr>
              <a:t> Expected to provide more accurate forecasts by integrating seasonal trends into the predictive framework.</a:t>
            </a:r>
            <a:endParaRPr lang="en-US" sz="1500" dirty="0"/>
          </a:p>
        </p:txBody>
      </p:sp>
      <p:pic>
        <p:nvPicPr>
          <p:cNvPr id="11" name="Image 1" descr="preencoded.png"/>
          <p:cNvPicPr>
            <a:picLocks noChangeAspect="1"/>
          </p:cNvPicPr>
          <p:nvPr/>
        </p:nvPicPr>
        <p:blipFill>
          <a:blip r:embed="rId4"/>
          <a:stretch>
            <a:fillRect/>
          </a:stretch>
        </p:blipFill>
        <p:spPr>
          <a:xfrm>
            <a:off x="7485480" y="5289352"/>
            <a:ext cx="6431237" cy="2605711"/>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9383" y="612338"/>
            <a:ext cx="8094226" cy="452438"/>
          </a:xfrm>
          <a:prstGeom prst="rect">
            <a:avLst/>
          </a:prstGeom>
          <a:noFill/>
          <a:ln/>
        </p:spPr>
        <p:txBody>
          <a:bodyPr wrap="none" lIns="0" tIns="0" rIns="0" bIns="0" rtlCol="0" anchor="t"/>
          <a:lstStyle/>
          <a:p>
            <a:pPr marL="0" indent="0" algn="l">
              <a:lnSpc>
                <a:spcPts val="3550"/>
              </a:lnSpc>
              <a:buNone/>
            </a:pPr>
            <a:r>
              <a:rPr lang="en-US" sz="2800" dirty="0">
                <a:solidFill>
                  <a:srgbClr val="3A3A3A"/>
                </a:solidFill>
                <a:latin typeface="Noto Serif Medium" pitchFamily="34" charset="0"/>
                <a:ea typeface="Noto Serif Medium" pitchFamily="34" charset="-122"/>
                <a:cs typeface="Noto Serif Medium" pitchFamily="34" charset="-120"/>
              </a:rPr>
              <a:t>5. LSTM Model: Deep Learning for Time Series</a:t>
            </a:r>
            <a:endParaRPr lang="en-US" sz="2800" dirty="0"/>
          </a:p>
        </p:txBody>
      </p:sp>
      <p:sp>
        <p:nvSpPr>
          <p:cNvPr id="3" name="Text 1"/>
          <p:cNvSpPr/>
          <p:nvPr/>
        </p:nvSpPr>
        <p:spPr>
          <a:xfrm>
            <a:off x="779383" y="1354217"/>
            <a:ext cx="13071634" cy="694730"/>
          </a:xfrm>
          <a:prstGeom prst="rect">
            <a:avLst/>
          </a:prstGeom>
          <a:noFill/>
          <a:ln/>
        </p:spPr>
        <p:txBody>
          <a:bodyPr wrap="square" lIns="0" tIns="0" rIns="0" bIns="0" rtlCol="0" anchor="t"/>
          <a:lstStyle/>
          <a:p>
            <a:pPr marL="0" indent="0" algn="l">
              <a:lnSpc>
                <a:spcPts val="1800"/>
              </a:lnSpc>
              <a:buNone/>
            </a:pPr>
            <a:r>
              <a:rPr lang="en-US" sz="1100" dirty="0">
                <a:solidFill>
                  <a:srgbClr val="4C4C4C"/>
                </a:solidFill>
                <a:latin typeface="Noto Serif" pitchFamily="34" charset="0"/>
                <a:ea typeface="Noto Serif" pitchFamily="34" charset="-122"/>
                <a:cs typeface="Noto Serif" pitchFamily="34" charset="-120"/>
              </a:rPr>
              <a:t>Long Short-Term Memory (LSTM) networks, a sophisticated type of Recurrent Neural Network (RNN), were deployed to capture complex, non-linear patterns and long-term dependencies inherent in historical house price series. This deep learning approach is particularly effective for sequential data forecasting, where past observations heavily influence future values, making it highly suitable for house price prediction.</a:t>
            </a:r>
            <a:endParaRPr lang="en-US" sz="1100" dirty="0"/>
          </a:p>
        </p:txBody>
      </p:sp>
      <p:pic>
        <p:nvPicPr>
          <p:cNvPr id="4" name="Image 0" descr="preencoded.png"/>
          <p:cNvPicPr>
            <a:picLocks noChangeAspect="1"/>
          </p:cNvPicPr>
          <p:nvPr/>
        </p:nvPicPr>
        <p:blipFill>
          <a:blip r:embed="rId3"/>
          <a:stretch>
            <a:fillRect/>
          </a:stretch>
        </p:blipFill>
        <p:spPr>
          <a:xfrm>
            <a:off x="779382" y="2374463"/>
            <a:ext cx="4255393" cy="2643902"/>
          </a:xfrm>
          <a:prstGeom prst="rect">
            <a:avLst/>
          </a:prstGeom>
        </p:spPr>
      </p:pic>
      <p:sp>
        <p:nvSpPr>
          <p:cNvPr id="5" name="Text 2"/>
          <p:cNvSpPr/>
          <p:nvPr/>
        </p:nvSpPr>
        <p:spPr>
          <a:xfrm>
            <a:off x="779383" y="5335112"/>
            <a:ext cx="4121229" cy="46315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4C4C4C"/>
                </a:solidFill>
                <a:latin typeface="Noto Serif" pitchFamily="34" charset="0"/>
                <a:ea typeface="Noto Serif" pitchFamily="34" charset="-122"/>
                <a:cs typeface="Noto Serif" pitchFamily="34" charset="-120"/>
              </a:rPr>
              <a:t>Loss drops sharply within the first few epochs, showing fast learning.</a:t>
            </a:r>
            <a:endParaRPr lang="en-US" sz="1100" dirty="0"/>
          </a:p>
        </p:txBody>
      </p:sp>
      <p:sp>
        <p:nvSpPr>
          <p:cNvPr id="6" name="Text 3"/>
          <p:cNvSpPr/>
          <p:nvPr/>
        </p:nvSpPr>
        <p:spPr>
          <a:xfrm>
            <a:off x="779383" y="5848867"/>
            <a:ext cx="4121229" cy="46315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4C4C4C"/>
                </a:solidFill>
                <a:latin typeface="Noto Serif" pitchFamily="34" charset="0"/>
                <a:ea typeface="Noto Serif" pitchFamily="34" charset="-122"/>
                <a:cs typeface="Noto Serif" pitchFamily="34" charset="-120"/>
              </a:rPr>
              <a:t>Training and validation curves converge closely → </a:t>
            </a:r>
            <a:r>
              <a:rPr lang="en-US" sz="1100" b="1" dirty="0">
                <a:solidFill>
                  <a:srgbClr val="4C4C4C"/>
                </a:solidFill>
                <a:latin typeface="Noto Serif" pitchFamily="34" charset="0"/>
                <a:ea typeface="Noto Serif" pitchFamily="34" charset="-122"/>
                <a:cs typeface="Noto Serif" pitchFamily="34" charset="-120"/>
              </a:rPr>
              <a:t>no overfitting.</a:t>
            </a:r>
            <a:endParaRPr lang="en-US" sz="1100" dirty="0"/>
          </a:p>
        </p:txBody>
      </p:sp>
      <p:sp>
        <p:nvSpPr>
          <p:cNvPr id="7" name="Text 4"/>
          <p:cNvSpPr/>
          <p:nvPr/>
        </p:nvSpPr>
        <p:spPr>
          <a:xfrm>
            <a:off x="779383" y="6362622"/>
            <a:ext cx="4121229" cy="46315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4C4C4C"/>
                </a:solidFill>
                <a:latin typeface="Noto Serif" pitchFamily="34" charset="0"/>
                <a:ea typeface="Noto Serif" pitchFamily="34" charset="-122"/>
                <a:cs typeface="Noto Serif" pitchFamily="34" charset="-120"/>
              </a:rPr>
              <a:t>Near-zero loss values indicate strong pattern learning and stable generalization.</a:t>
            </a:r>
            <a:endParaRPr lang="en-US" sz="1100" dirty="0"/>
          </a:p>
        </p:txBody>
      </p:sp>
      <p:pic>
        <p:nvPicPr>
          <p:cNvPr id="8" name="Image 1" descr="preencoded.png"/>
          <p:cNvPicPr>
            <a:picLocks noChangeAspect="1"/>
          </p:cNvPicPr>
          <p:nvPr/>
        </p:nvPicPr>
        <p:blipFill>
          <a:blip r:embed="rId4"/>
          <a:stretch>
            <a:fillRect/>
          </a:stretch>
        </p:blipFill>
        <p:spPr>
          <a:xfrm>
            <a:off x="5261372" y="2374462"/>
            <a:ext cx="4072199" cy="2537649"/>
          </a:xfrm>
          <a:prstGeom prst="rect">
            <a:avLst/>
          </a:prstGeom>
        </p:spPr>
      </p:pic>
      <p:sp>
        <p:nvSpPr>
          <p:cNvPr id="9" name="Text 5"/>
          <p:cNvSpPr/>
          <p:nvPr/>
        </p:nvSpPr>
        <p:spPr>
          <a:xfrm>
            <a:off x="5261372" y="5377004"/>
            <a:ext cx="4121229" cy="23157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4C4C4C"/>
                </a:solidFill>
                <a:latin typeface="Noto Serif" pitchFamily="34" charset="0"/>
                <a:ea typeface="Noto Serif" pitchFamily="34" charset="-122"/>
                <a:cs typeface="Noto Serif" pitchFamily="34" charset="-120"/>
              </a:rPr>
              <a:t>The predicted values align tightly with actual test data.</a:t>
            </a:r>
            <a:endParaRPr lang="en-US" sz="1100" dirty="0"/>
          </a:p>
        </p:txBody>
      </p:sp>
      <p:sp>
        <p:nvSpPr>
          <p:cNvPr id="10" name="Text 6"/>
          <p:cNvSpPr/>
          <p:nvPr/>
        </p:nvSpPr>
        <p:spPr>
          <a:xfrm>
            <a:off x="5261372" y="5659182"/>
            <a:ext cx="4121229" cy="46315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4C4C4C"/>
                </a:solidFill>
                <a:latin typeface="Noto Serif" pitchFamily="34" charset="0"/>
                <a:ea typeface="Noto Serif" pitchFamily="34" charset="-122"/>
                <a:cs typeface="Noto Serif" pitchFamily="34" charset="-120"/>
              </a:rPr>
              <a:t>The model captures long-term growth and short-term fluctuations accurately.</a:t>
            </a:r>
            <a:endParaRPr lang="en-US" sz="1100" dirty="0"/>
          </a:p>
        </p:txBody>
      </p:sp>
      <p:sp>
        <p:nvSpPr>
          <p:cNvPr id="11" name="Text 7"/>
          <p:cNvSpPr/>
          <p:nvPr/>
        </p:nvSpPr>
        <p:spPr>
          <a:xfrm>
            <a:off x="5261372" y="6172937"/>
            <a:ext cx="4121229" cy="46315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4C4C4C"/>
                </a:solidFill>
                <a:latin typeface="Noto Serif" pitchFamily="34" charset="0"/>
                <a:ea typeface="Noto Serif" pitchFamily="34" charset="-122"/>
                <a:cs typeface="Noto Serif" pitchFamily="34" charset="-120"/>
              </a:rPr>
              <a:t>No drift or instability → </a:t>
            </a:r>
            <a:r>
              <a:rPr lang="en-US" sz="1100" b="1" dirty="0">
                <a:solidFill>
                  <a:srgbClr val="4C4C4C"/>
                </a:solidFill>
                <a:latin typeface="Noto Serif" pitchFamily="34" charset="0"/>
                <a:ea typeface="Noto Serif" pitchFamily="34" charset="-122"/>
                <a:cs typeface="Noto Serif" pitchFamily="34" charset="-120"/>
              </a:rPr>
              <a:t>high predictive accuracy and consistency.</a:t>
            </a:r>
            <a:endParaRPr lang="en-US" sz="1100" dirty="0"/>
          </a:p>
        </p:txBody>
      </p:sp>
      <p:pic>
        <p:nvPicPr>
          <p:cNvPr id="12" name="Image 2" descr="preencoded.png"/>
          <p:cNvPicPr>
            <a:picLocks noChangeAspect="1"/>
          </p:cNvPicPr>
          <p:nvPr/>
        </p:nvPicPr>
        <p:blipFill>
          <a:blip r:embed="rId5"/>
          <a:stretch>
            <a:fillRect/>
          </a:stretch>
        </p:blipFill>
        <p:spPr>
          <a:xfrm>
            <a:off x="9729788" y="2265998"/>
            <a:ext cx="4121229" cy="2752367"/>
          </a:xfrm>
          <a:prstGeom prst="rect">
            <a:avLst/>
          </a:prstGeom>
        </p:spPr>
      </p:pic>
      <p:sp>
        <p:nvSpPr>
          <p:cNvPr id="13" name="Text 8"/>
          <p:cNvSpPr/>
          <p:nvPr/>
        </p:nvSpPr>
        <p:spPr>
          <a:xfrm>
            <a:off x="9743361" y="5341958"/>
            <a:ext cx="4121229" cy="46315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4C4C4C"/>
                </a:solidFill>
                <a:latin typeface="Noto Serif" pitchFamily="34" charset="0"/>
                <a:ea typeface="Noto Serif" pitchFamily="34" charset="-122"/>
                <a:cs typeface="Noto Serif" pitchFamily="34" charset="-120"/>
              </a:rPr>
              <a:t>LSTM extends the historical trend realistically without sudden jumps.</a:t>
            </a:r>
            <a:endParaRPr lang="en-US" sz="1100" dirty="0"/>
          </a:p>
        </p:txBody>
      </p:sp>
      <p:sp>
        <p:nvSpPr>
          <p:cNvPr id="14" name="Text 9"/>
          <p:cNvSpPr/>
          <p:nvPr/>
        </p:nvSpPr>
        <p:spPr>
          <a:xfrm>
            <a:off x="9743361" y="5855713"/>
            <a:ext cx="4121229" cy="46315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4C4C4C"/>
                </a:solidFill>
                <a:latin typeface="Noto Serif" pitchFamily="34" charset="0"/>
                <a:ea typeface="Noto Serif" pitchFamily="34" charset="-122"/>
                <a:cs typeface="Noto Serif" pitchFamily="34" charset="-120"/>
              </a:rPr>
              <a:t>Forecast shows continued price growth, consistent with long-term UK market behaviour.</a:t>
            </a:r>
            <a:endParaRPr lang="en-US" sz="1100" dirty="0"/>
          </a:p>
        </p:txBody>
      </p:sp>
      <p:sp>
        <p:nvSpPr>
          <p:cNvPr id="15" name="Text 10"/>
          <p:cNvSpPr/>
          <p:nvPr/>
        </p:nvSpPr>
        <p:spPr>
          <a:xfrm>
            <a:off x="9743361" y="6369467"/>
            <a:ext cx="4121229" cy="46315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4C4C4C"/>
                </a:solidFill>
                <a:latin typeface="Noto Serif" pitchFamily="34" charset="0"/>
                <a:ea typeface="Noto Serif" pitchFamily="34" charset="-122"/>
                <a:cs typeface="Noto Serif" pitchFamily="34" charset="-120"/>
              </a:rPr>
              <a:t>The model successfully learns both macro trends and local variations.</a:t>
            </a:r>
            <a:endParaRPr lang="en-US" sz="1100" dirty="0"/>
          </a:p>
        </p:txBody>
      </p:sp>
      <p:sp>
        <p:nvSpPr>
          <p:cNvPr id="21" name="TextBox 20">
            <a:extLst>
              <a:ext uri="{FF2B5EF4-FFF2-40B4-BE49-F238E27FC236}">
                <a16:creationId xmlns:a16="http://schemas.microsoft.com/office/drawing/2014/main" id="{6F1A08AB-BC77-55EB-778D-9D07E7702DDC}"/>
              </a:ext>
            </a:extLst>
          </p:cNvPr>
          <p:cNvSpPr txBox="1"/>
          <p:nvPr/>
        </p:nvSpPr>
        <p:spPr>
          <a:xfrm>
            <a:off x="779383" y="7053146"/>
            <a:ext cx="10533529" cy="600164"/>
          </a:xfrm>
          <a:prstGeom prst="rect">
            <a:avLst/>
          </a:prstGeom>
          <a:noFill/>
        </p:spPr>
        <p:txBody>
          <a:bodyPr wrap="square" rtlCol="0">
            <a:spAutoFit/>
          </a:bodyPr>
          <a:lstStyle/>
          <a:p>
            <a:pPr>
              <a:lnSpc>
                <a:spcPts val="1750"/>
              </a:lnSpc>
            </a:pPr>
            <a:r>
              <a:rPr lang="en-US" b="1" dirty="0">
                <a:solidFill>
                  <a:srgbClr val="3A3A3A"/>
                </a:solidFill>
                <a:ea typeface="Noto Serif Medium" pitchFamily="34" charset="-122"/>
                <a:cs typeface="Noto Serif Medium" pitchFamily="34" charset="-120"/>
              </a:rPr>
              <a:t>Evaluation Metrics   </a:t>
            </a:r>
            <a:r>
              <a:rPr lang="en-US" dirty="0">
                <a:solidFill>
                  <a:srgbClr val="4C4C4C"/>
                </a:solidFill>
                <a:ea typeface="Noto Serif" pitchFamily="34" charset="-122"/>
                <a:cs typeface="Noto Serif" pitchFamily="34" charset="-120"/>
              </a:rPr>
              <a:t>RMSE – 8691, MSE – 7555055,  R Squared – 0.86</a:t>
            </a:r>
            <a:endParaRPr lang="en-US" dirty="0"/>
          </a:p>
          <a:p>
            <a:endParaRPr lang="en-IN"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15566"/>
            <a:ext cx="10808732" cy="531614"/>
          </a:xfrm>
          <a:prstGeom prst="rect">
            <a:avLst/>
          </a:prstGeom>
          <a:noFill/>
          <a:ln/>
        </p:spPr>
        <p:txBody>
          <a:bodyPr wrap="none" lIns="0" tIns="0" rIns="0" bIns="0" rtlCol="0" anchor="t"/>
          <a:lstStyle/>
          <a:p>
            <a:pPr marL="0" indent="0" algn="l">
              <a:lnSpc>
                <a:spcPts val="4150"/>
              </a:lnSpc>
              <a:buNone/>
            </a:pPr>
            <a:r>
              <a:rPr lang="en-US" sz="3300" dirty="0">
                <a:solidFill>
                  <a:srgbClr val="3A3A3A"/>
                </a:solidFill>
                <a:latin typeface="Noto Serif Medium" pitchFamily="34" charset="0"/>
                <a:ea typeface="Noto Serif Medium" pitchFamily="34" charset="-122"/>
                <a:cs typeface="Noto Serif Medium" pitchFamily="34" charset="-120"/>
              </a:rPr>
              <a:t>6. Linear Regression Model: Simplicity with Strength</a:t>
            </a:r>
            <a:endParaRPr lang="en-US" sz="3300" dirty="0"/>
          </a:p>
        </p:txBody>
      </p:sp>
      <p:sp>
        <p:nvSpPr>
          <p:cNvPr id="3" name="Text 1"/>
          <p:cNvSpPr/>
          <p:nvPr/>
        </p:nvSpPr>
        <p:spPr>
          <a:xfrm>
            <a:off x="793790" y="1655326"/>
            <a:ext cx="6313884" cy="816531"/>
          </a:xfrm>
          <a:prstGeom prst="rect">
            <a:avLst/>
          </a:prstGeom>
          <a:noFill/>
          <a:ln/>
        </p:spPr>
        <p:txBody>
          <a:bodyPr wrap="square" lIns="0" tIns="0" rIns="0" bIns="0" rtlCol="0" anchor="t"/>
          <a:lstStyle/>
          <a:p>
            <a:pPr marL="0" indent="0" algn="l">
              <a:lnSpc>
                <a:spcPts val="2100"/>
              </a:lnSpc>
              <a:buNone/>
            </a:pPr>
            <a:r>
              <a:rPr lang="en-US" sz="1300" dirty="0">
                <a:solidFill>
                  <a:srgbClr val="4C4C4C"/>
                </a:solidFill>
                <a:latin typeface="Noto Serif" pitchFamily="34" charset="0"/>
                <a:ea typeface="Noto Serif" pitchFamily="34" charset="-122"/>
                <a:cs typeface="Noto Serif" pitchFamily="34" charset="-120"/>
              </a:rPr>
              <a:t>Despite its simplicity, a Linear Regression model, augmented with engineered lag features, emerged as a strong contender, offering stable and reliable predictions.</a:t>
            </a:r>
            <a:endParaRPr lang="en-US" sz="1300" dirty="0"/>
          </a:p>
        </p:txBody>
      </p:sp>
      <p:sp>
        <p:nvSpPr>
          <p:cNvPr id="4" name="Text 2"/>
          <p:cNvSpPr/>
          <p:nvPr/>
        </p:nvSpPr>
        <p:spPr>
          <a:xfrm>
            <a:off x="793790" y="2624852"/>
            <a:ext cx="6313884" cy="544354"/>
          </a:xfrm>
          <a:prstGeom prst="rect">
            <a:avLst/>
          </a:prstGeom>
          <a:noFill/>
          <a:ln/>
        </p:spPr>
        <p:txBody>
          <a:bodyPr wrap="square" lIns="0" tIns="0" rIns="0" bIns="0" rtlCol="0" anchor="t"/>
          <a:lstStyle/>
          <a:p>
            <a:pPr marL="0" indent="0" algn="l">
              <a:lnSpc>
                <a:spcPts val="2100"/>
              </a:lnSpc>
              <a:buNone/>
            </a:pPr>
            <a:r>
              <a:rPr lang="en-US" sz="1300" b="1" dirty="0">
                <a:solidFill>
                  <a:srgbClr val="4C4C4C"/>
                </a:solidFill>
                <a:latin typeface="Noto Serif" pitchFamily="34" charset="0"/>
                <a:ea typeface="Noto Serif" pitchFamily="34" charset="-122"/>
                <a:cs typeface="Noto Serif" pitchFamily="34" charset="-120"/>
              </a:rPr>
              <a:t>Created lag features:</a:t>
            </a:r>
            <a:r>
              <a:rPr lang="en-US" sz="1300" dirty="0">
                <a:solidFill>
                  <a:srgbClr val="4C4C4C"/>
                </a:solidFill>
                <a:latin typeface="Noto Serif" pitchFamily="34" charset="0"/>
                <a:ea typeface="Noto Serif" pitchFamily="34" charset="-122"/>
                <a:cs typeface="Noto Serif" pitchFamily="34" charset="-120"/>
              </a:rPr>
              <a:t> Past values of house prices were incorporated as features, enabling the model to learn from historical trends.</a:t>
            </a:r>
            <a:endParaRPr lang="en-US" sz="1300" dirty="0"/>
          </a:p>
        </p:txBody>
      </p:sp>
      <p:pic>
        <p:nvPicPr>
          <p:cNvPr id="5" name="Image 0" descr="preencoded.png"/>
          <p:cNvPicPr>
            <a:picLocks noChangeAspect="1"/>
          </p:cNvPicPr>
          <p:nvPr/>
        </p:nvPicPr>
        <p:blipFill>
          <a:blip r:embed="rId3"/>
          <a:stretch>
            <a:fillRect/>
          </a:stretch>
        </p:blipFill>
        <p:spPr>
          <a:xfrm>
            <a:off x="786171" y="4475661"/>
            <a:ext cx="6313884" cy="3084866"/>
          </a:xfrm>
          <a:prstGeom prst="rect">
            <a:avLst/>
          </a:prstGeom>
        </p:spPr>
      </p:pic>
      <p:pic>
        <p:nvPicPr>
          <p:cNvPr id="6" name="Image 1" descr="preencoded.png"/>
          <p:cNvPicPr>
            <a:picLocks noChangeAspect="1"/>
          </p:cNvPicPr>
          <p:nvPr/>
        </p:nvPicPr>
        <p:blipFill>
          <a:blip r:embed="rId4"/>
          <a:stretch>
            <a:fillRect/>
          </a:stretch>
        </p:blipFill>
        <p:spPr>
          <a:xfrm>
            <a:off x="7452286" y="1702831"/>
            <a:ext cx="6263713" cy="2448163"/>
          </a:xfrm>
          <a:prstGeom prst="rect">
            <a:avLst/>
          </a:prstGeom>
        </p:spPr>
      </p:pic>
      <p:sp>
        <p:nvSpPr>
          <p:cNvPr id="7" name="Text 3"/>
          <p:cNvSpPr/>
          <p:nvPr/>
        </p:nvSpPr>
        <p:spPr>
          <a:xfrm>
            <a:off x="786171" y="3516630"/>
            <a:ext cx="6313884" cy="816531"/>
          </a:xfrm>
          <a:prstGeom prst="rect">
            <a:avLst/>
          </a:prstGeom>
          <a:noFill/>
          <a:ln/>
        </p:spPr>
        <p:txBody>
          <a:bodyPr wrap="square" lIns="0" tIns="0" rIns="0" bIns="0" rtlCol="0" anchor="t"/>
          <a:lstStyle/>
          <a:p>
            <a:pPr marL="0" indent="0" algn="l">
              <a:lnSpc>
                <a:spcPts val="2100"/>
              </a:lnSpc>
              <a:buNone/>
            </a:pPr>
            <a:r>
              <a:rPr lang="en-US" sz="1300" b="1" dirty="0">
                <a:solidFill>
                  <a:srgbClr val="4C4C4C"/>
                </a:solidFill>
                <a:latin typeface="Noto Serif" pitchFamily="34" charset="0"/>
                <a:ea typeface="Noto Serif" pitchFamily="34" charset="-122"/>
                <a:cs typeface="Noto Serif" pitchFamily="34" charset="-120"/>
              </a:rPr>
              <a:t>Model performed better:</a:t>
            </a:r>
            <a:r>
              <a:rPr lang="en-US" sz="1300" dirty="0">
                <a:solidFill>
                  <a:srgbClr val="4C4C4C"/>
                </a:solidFill>
                <a:latin typeface="Noto Serif" pitchFamily="34" charset="0"/>
                <a:ea typeface="Noto Serif" pitchFamily="34" charset="-122"/>
                <a:cs typeface="Noto Serif" pitchFamily="34" charset="-120"/>
              </a:rPr>
              <a:t> Surprisingly, this simpler model outperformed ARIMA, SARIMA, and even LSTM in certain evaluation metrics, highlighting the power of feature engineering.</a:t>
            </a:r>
            <a:endParaRPr lang="en-US" sz="1300" dirty="0"/>
          </a:p>
        </p:txBody>
      </p:sp>
      <p:sp>
        <p:nvSpPr>
          <p:cNvPr id="8" name="Text 4"/>
          <p:cNvSpPr/>
          <p:nvPr/>
        </p:nvSpPr>
        <p:spPr>
          <a:xfrm>
            <a:off x="7452286" y="4566707"/>
            <a:ext cx="6313884" cy="816531"/>
          </a:xfrm>
          <a:prstGeom prst="rect">
            <a:avLst/>
          </a:prstGeom>
          <a:noFill/>
          <a:ln/>
        </p:spPr>
        <p:txBody>
          <a:bodyPr wrap="square" lIns="0" tIns="0" rIns="0" bIns="0" rtlCol="0" anchor="t"/>
          <a:lstStyle/>
          <a:p>
            <a:pPr marL="0" indent="0" algn="l">
              <a:lnSpc>
                <a:spcPts val="2100"/>
              </a:lnSpc>
              <a:buNone/>
            </a:pPr>
            <a:r>
              <a:rPr lang="en-US" sz="1300" b="1" dirty="0">
                <a:solidFill>
                  <a:srgbClr val="4C4C4C"/>
                </a:solidFill>
                <a:latin typeface="Noto Serif" pitchFamily="34" charset="0"/>
                <a:ea typeface="Noto Serif" pitchFamily="34" charset="-122"/>
                <a:cs typeface="Noto Serif" pitchFamily="34" charset="-120"/>
              </a:rPr>
              <a:t>Most stable predictions:</a:t>
            </a:r>
            <a:r>
              <a:rPr lang="en-US" sz="1300" dirty="0">
                <a:solidFill>
                  <a:srgbClr val="4C4C4C"/>
                </a:solidFill>
                <a:latin typeface="Noto Serif" pitchFamily="34" charset="0"/>
                <a:ea typeface="Noto Serif" pitchFamily="34" charset="-122"/>
                <a:cs typeface="Noto Serif" pitchFamily="34" charset="-120"/>
              </a:rPr>
              <a:t> Demonstrated remarkable consistency and less volatility in its forecasts, making it a highly reliable option for long-term planning.</a:t>
            </a:r>
            <a:endParaRPr lang="en-US" sz="1300" dirty="0"/>
          </a:p>
        </p:txBody>
      </p:sp>
      <p:sp>
        <p:nvSpPr>
          <p:cNvPr id="9" name="Text 5"/>
          <p:cNvSpPr/>
          <p:nvPr/>
        </p:nvSpPr>
        <p:spPr>
          <a:xfrm>
            <a:off x="7452286" y="5547383"/>
            <a:ext cx="6313884" cy="1088708"/>
          </a:xfrm>
          <a:prstGeom prst="rect">
            <a:avLst/>
          </a:prstGeom>
          <a:noFill/>
          <a:ln/>
        </p:spPr>
        <p:txBody>
          <a:bodyPr wrap="square" lIns="0" tIns="0" rIns="0" bIns="0" rtlCol="0" anchor="t"/>
          <a:lstStyle/>
          <a:p>
            <a:pPr marL="0" indent="0" algn="l">
              <a:lnSpc>
                <a:spcPts val="2100"/>
              </a:lnSpc>
              <a:buNone/>
            </a:pPr>
            <a:r>
              <a:rPr lang="en-US" sz="1300" b="1" dirty="0">
                <a:solidFill>
                  <a:srgbClr val="4C4C4C"/>
                </a:solidFill>
                <a:latin typeface="Noto Serif" pitchFamily="34" charset="0"/>
                <a:ea typeface="Noto Serif" pitchFamily="34" charset="-122"/>
                <a:cs typeface="Noto Serif" pitchFamily="34" charset="-120"/>
              </a:rPr>
              <a:t>Evaluation Metrics </a:t>
            </a:r>
            <a:r>
              <a:rPr lang="en-US" sz="1300" dirty="0">
                <a:solidFill>
                  <a:srgbClr val="4C4C4C"/>
                </a:solidFill>
                <a:latin typeface="Noto Serif" pitchFamily="34" charset="0"/>
                <a:ea typeface="Noto Serif" pitchFamily="34" charset="-122"/>
                <a:cs typeface="Noto Serif" pitchFamily="34" charset="-120"/>
              </a:rPr>
              <a:t>RMSE – 3295 MAPE – 0.85% MAE – 2232</a:t>
            </a:r>
            <a:endParaRPr lang="en-US" sz="1300" dirty="0"/>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6551" y="471369"/>
            <a:ext cx="8054703" cy="1077516"/>
          </a:xfrm>
          <a:prstGeom prst="rect">
            <a:avLst/>
          </a:prstGeom>
          <a:noFill/>
          <a:ln/>
        </p:spPr>
        <p:txBody>
          <a:bodyPr wrap="square" lIns="0" tIns="0" rIns="0" bIns="0" rtlCol="0" anchor="t"/>
          <a:lstStyle/>
          <a:p>
            <a:pPr marL="0" indent="0" algn="l">
              <a:lnSpc>
                <a:spcPts val="4200"/>
              </a:lnSpc>
              <a:buNone/>
            </a:pPr>
            <a:r>
              <a:rPr lang="en-US" sz="3350" dirty="0">
                <a:solidFill>
                  <a:srgbClr val="3A3A3A"/>
                </a:solidFill>
                <a:latin typeface="Noto Serif Medium" pitchFamily="34" charset="0"/>
                <a:ea typeface="Noto Serif Medium" pitchFamily="34" charset="-122"/>
                <a:cs typeface="Noto Serif Medium" pitchFamily="34" charset="-120"/>
              </a:rPr>
              <a:t>7</a:t>
            </a:r>
            <a:r>
              <a:rPr lang="en-US" sz="3350">
                <a:solidFill>
                  <a:srgbClr val="3A3A3A"/>
                </a:solidFill>
                <a:latin typeface="Noto Serif Medium" pitchFamily="34" charset="0"/>
                <a:ea typeface="Noto Serif Medium" pitchFamily="34" charset="-122"/>
                <a:cs typeface="Noto Serif Medium" pitchFamily="34" charset="-120"/>
              </a:rPr>
              <a:t>. </a:t>
            </a:r>
            <a:r>
              <a:rPr lang="en-US" sz="3350" dirty="0">
                <a:solidFill>
                  <a:srgbClr val="3A3A3A"/>
                </a:solidFill>
                <a:latin typeface="Noto Serif Medium" pitchFamily="34" charset="0"/>
                <a:ea typeface="Noto Serif Medium" pitchFamily="34" charset="-122"/>
                <a:cs typeface="Noto Serif Medium" pitchFamily="34" charset="-120"/>
              </a:rPr>
              <a:t>Conclusion &amp; Future Work</a:t>
            </a:r>
            <a:endParaRPr lang="en-US" sz="3350" dirty="0"/>
          </a:p>
        </p:txBody>
      </p:sp>
      <p:sp>
        <p:nvSpPr>
          <p:cNvPr id="4" name="Text 1"/>
          <p:cNvSpPr/>
          <p:nvPr/>
        </p:nvSpPr>
        <p:spPr>
          <a:xfrm>
            <a:off x="6246551" y="1292575"/>
            <a:ext cx="7556421" cy="1379220"/>
          </a:xfrm>
          <a:prstGeom prst="rect">
            <a:avLst/>
          </a:prstGeom>
          <a:noFill/>
          <a:ln/>
        </p:spPr>
        <p:txBody>
          <a:bodyPr wrap="square" lIns="0" tIns="0" rIns="0" bIns="0" rtlCol="0" anchor="t"/>
          <a:lstStyle/>
          <a:p>
            <a:pPr marL="0" indent="0" algn="l">
              <a:lnSpc>
                <a:spcPts val="2700"/>
              </a:lnSpc>
              <a:buNone/>
            </a:pPr>
            <a:r>
              <a:rPr lang="en-US" sz="1600" dirty="0">
                <a:solidFill>
                  <a:srgbClr val="4C4C4C"/>
                </a:solidFill>
                <a:latin typeface="Noto Serif" pitchFamily="34" charset="0"/>
                <a:ea typeface="Noto Serif" pitchFamily="34" charset="-122"/>
                <a:cs typeface="Noto Serif" pitchFamily="34" charset="-120"/>
              </a:rPr>
              <a:t>Our analysis revealed that a well-engineered Linear Regression model can outperform more complex time-series and deep learning approaches for UK house price prediction. However, opportunities for further enhancement abound.</a:t>
            </a:r>
            <a:endParaRPr lang="en-US" sz="1600" dirty="0"/>
          </a:p>
        </p:txBody>
      </p:sp>
      <p:sp>
        <p:nvSpPr>
          <p:cNvPr id="5" name="Shape 2"/>
          <p:cNvSpPr/>
          <p:nvPr/>
        </p:nvSpPr>
        <p:spPr>
          <a:xfrm>
            <a:off x="6280190" y="3561585"/>
            <a:ext cx="484823" cy="484823"/>
          </a:xfrm>
          <a:prstGeom prst="roundRect">
            <a:avLst>
              <a:gd name="adj" fmla="val 18667"/>
            </a:avLst>
          </a:prstGeom>
          <a:solidFill>
            <a:srgbClr val="E6DED2">
              <a:alpha val="50000"/>
            </a:srgbClr>
          </a:solidFill>
          <a:ln w="7620">
            <a:solidFill>
              <a:srgbClr val="CCC4B8"/>
            </a:solidFill>
            <a:prstDash val="solid"/>
          </a:ln>
          <a:effectLst>
            <a:outerShdw dist="19050" dir="2700000" algn="bl" rotWithShape="0">
              <a:srgbClr val="CCC4B8">
                <a:alpha val="100000"/>
              </a:srgbClr>
            </a:outerShdw>
          </a:effectLst>
        </p:spPr>
        <p:txBody>
          <a:bodyPr/>
          <a:lstStyle/>
          <a:p>
            <a:endParaRPr lang="en-IN"/>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1033" y="3642369"/>
            <a:ext cx="323136" cy="323136"/>
          </a:xfrm>
          <a:prstGeom prst="rect">
            <a:avLst/>
          </a:prstGeom>
        </p:spPr>
      </p:pic>
      <p:sp>
        <p:nvSpPr>
          <p:cNvPr id="7" name="Text 3"/>
          <p:cNvSpPr/>
          <p:nvPr/>
        </p:nvSpPr>
        <p:spPr>
          <a:xfrm>
            <a:off x="6980396" y="3635642"/>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4C4C4C"/>
                </a:solidFill>
                <a:latin typeface="Noto Serif Medium" pitchFamily="34" charset="0"/>
                <a:ea typeface="Noto Serif Medium" pitchFamily="34" charset="-122"/>
                <a:cs typeface="Noto Serif Medium" pitchFamily="34" charset="-120"/>
              </a:rPr>
              <a:t>LR Most Accurate</a:t>
            </a:r>
            <a:endParaRPr lang="en-US" sz="2100" dirty="0"/>
          </a:p>
        </p:txBody>
      </p:sp>
      <p:sp>
        <p:nvSpPr>
          <p:cNvPr id="8" name="Text 4"/>
          <p:cNvSpPr/>
          <p:nvPr/>
        </p:nvSpPr>
        <p:spPr>
          <a:xfrm>
            <a:off x="6980396" y="4244767"/>
            <a:ext cx="2943344" cy="1034415"/>
          </a:xfrm>
          <a:prstGeom prst="rect">
            <a:avLst/>
          </a:prstGeom>
          <a:noFill/>
          <a:ln/>
        </p:spPr>
        <p:txBody>
          <a:bodyPr wrap="square" lIns="0" tIns="0" rIns="0" bIns="0" rtlCol="0" anchor="t"/>
          <a:lstStyle/>
          <a:p>
            <a:pPr marL="0" indent="0" algn="l">
              <a:lnSpc>
                <a:spcPts val="2700"/>
              </a:lnSpc>
              <a:buNone/>
            </a:pPr>
            <a:r>
              <a:rPr lang="en-US" sz="1400" dirty="0">
                <a:solidFill>
                  <a:srgbClr val="4C4C4C"/>
                </a:solidFill>
                <a:latin typeface="Noto Serif" pitchFamily="34" charset="0"/>
                <a:ea typeface="Noto Serif" pitchFamily="34" charset="-122"/>
                <a:cs typeface="Noto Serif" pitchFamily="34" charset="-120"/>
              </a:rPr>
              <a:t>Linear Regression proved to be the most accurate model for this dataset.</a:t>
            </a:r>
            <a:endParaRPr lang="en-US" sz="1400" dirty="0"/>
          </a:p>
        </p:txBody>
      </p:sp>
      <p:sp>
        <p:nvSpPr>
          <p:cNvPr id="9" name="Shape 5"/>
          <p:cNvSpPr/>
          <p:nvPr/>
        </p:nvSpPr>
        <p:spPr>
          <a:xfrm>
            <a:off x="10193060" y="3561585"/>
            <a:ext cx="484823" cy="484823"/>
          </a:xfrm>
          <a:prstGeom prst="roundRect">
            <a:avLst>
              <a:gd name="adj" fmla="val 18667"/>
            </a:avLst>
          </a:prstGeom>
          <a:solidFill>
            <a:srgbClr val="E6DED2">
              <a:alpha val="50000"/>
            </a:srgbClr>
          </a:solidFill>
          <a:ln w="7620">
            <a:solidFill>
              <a:srgbClr val="CCC4B8"/>
            </a:solidFill>
            <a:prstDash val="solid"/>
          </a:ln>
          <a:effectLst>
            <a:outerShdw dist="19050" dir="2700000" algn="bl" rotWithShape="0">
              <a:srgbClr val="CCC4B8">
                <a:alpha val="100000"/>
              </a:srgbClr>
            </a:outerShdw>
          </a:effectLst>
        </p:spPr>
        <p:txBody>
          <a:bodyPr/>
          <a:lstStyle/>
          <a:p>
            <a:endParaRPr lang="en-IN"/>
          </a:p>
        </p:txBody>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73903" y="3642369"/>
            <a:ext cx="323136" cy="323136"/>
          </a:xfrm>
          <a:prstGeom prst="rect">
            <a:avLst/>
          </a:prstGeom>
        </p:spPr>
      </p:pic>
      <p:sp>
        <p:nvSpPr>
          <p:cNvPr id="11" name="Text 6"/>
          <p:cNvSpPr/>
          <p:nvPr/>
        </p:nvSpPr>
        <p:spPr>
          <a:xfrm>
            <a:off x="10893265" y="3651399"/>
            <a:ext cx="3519685" cy="673179"/>
          </a:xfrm>
          <a:prstGeom prst="rect">
            <a:avLst/>
          </a:prstGeom>
          <a:noFill/>
          <a:ln/>
        </p:spPr>
        <p:txBody>
          <a:bodyPr wrap="square" lIns="0" tIns="0" rIns="0" bIns="0" rtlCol="0" anchor="t"/>
          <a:lstStyle/>
          <a:p>
            <a:pPr marL="0" indent="0" algn="l">
              <a:lnSpc>
                <a:spcPts val="2650"/>
              </a:lnSpc>
              <a:buNone/>
            </a:pPr>
            <a:r>
              <a:rPr lang="en-US" sz="2100" dirty="0">
                <a:solidFill>
                  <a:srgbClr val="4C4C4C"/>
                </a:solidFill>
                <a:latin typeface="Noto Serif Medium" pitchFamily="34" charset="0"/>
                <a:ea typeface="Noto Serif Medium" pitchFamily="34" charset="-122"/>
                <a:cs typeface="Noto Serif Medium" pitchFamily="34" charset="-120"/>
              </a:rPr>
              <a:t>Time-Series Performance</a:t>
            </a:r>
            <a:endParaRPr lang="en-US" sz="2100" dirty="0"/>
          </a:p>
        </p:txBody>
      </p:sp>
      <p:sp>
        <p:nvSpPr>
          <p:cNvPr id="12" name="Text 7"/>
          <p:cNvSpPr/>
          <p:nvPr/>
        </p:nvSpPr>
        <p:spPr>
          <a:xfrm>
            <a:off x="10893267" y="4131061"/>
            <a:ext cx="2943344" cy="1034415"/>
          </a:xfrm>
          <a:prstGeom prst="rect">
            <a:avLst/>
          </a:prstGeom>
          <a:noFill/>
          <a:ln/>
        </p:spPr>
        <p:txBody>
          <a:bodyPr wrap="square" lIns="0" tIns="0" rIns="0" bIns="0" rtlCol="0" anchor="t"/>
          <a:lstStyle/>
          <a:p>
            <a:pPr marL="0" indent="0" algn="l">
              <a:lnSpc>
                <a:spcPts val="2700"/>
              </a:lnSpc>
              <a:buNone/>
            </a:pPr>
            <a:r>
              <a:rPr lang="en-US" sz="1400" dirty="0">
                <a:solidFill>
                  <a:srgbClr val="4C4C4C"/>
                </a:solidFill>
                <a:latin typeface="Noto Serif" pitchFamily="34" charset="0"/>
                <a:ea typeface="Noto Serif" pitchFamily="34" charset="-122"/>
                <a:cs typeface="Noto Serif" pitchFamily="34" charset="-120"/>
              </a:rPr>
              <a:t>SARIMA models performed reasonably well, providing valuable insights.</a:t>
            </a:r>
            <a:endParaRPr lang="en-US" sz="1400" dirty="0"/>
          </a:p>
        </p:txBody>
      </p:sp>
      <p:sp>
        <p:nvSpPr>
          <p:cNvPr id="13" name="Shape 8"/>
          <p:cNvSpPr/>
          <p:nvPr/>
        </p:nvSpPr>
        <p:spPr>
          <a:xfrm>
            <a:off x="6280190" y="5903306"/>
            <a:ext cx="484823" cy="484823"/>
          </a:xfrm>
          <a:prstGeom prst="roundRect">
            <a:avLst>
              <a:gd name="adj" fmla="val 18667"/>
            </a:avLst>
          </a:prstGeom>
          <a:solidFill>
            <a:srgbClr val="E6DED2">
              <a:alpha val="50000"/>
            </a:srgbClr>
          </a:solidFill>
          <a:ln w="7620">
            <a:solidFill>
              <a:srgbClr val="CCC4B8"/>
            </a:solidFill>
            <a:prstDash val="solid"/>
          </a:ln>
          <a:effectLst>
            <a:outerShdw dist="19050" dir="2700000" algn="bl" rotWithShape="0">
              <a:srgbClr val="CCC4B8">
                <a:alpha val="100000"/>
              </a:srgbClr>
            </a:outerShdw>
          </a:effectLst>
        </p:spPr>
        <p:txBody>
          <a:bodyPr/>
          <a:lstStyle/>
          <a:p>
            <a:endParaRPr lang="en-IN"/>
          </a:p>
        </p:txBody>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61033" y="5984090"/>
            <a:ext cx="323136" cy="323136"/>
          </a:xfrm>
          <a:prstGeom prst="rect">
            <a:avLst/>
          </a:prstGeom>
        </p:spPr>
      </p:pic>
      <p:sp>
        <p:nvSpPr>
          <p:cNvPr id="15" name="Text 9"/>
          <p:cNvSpPr/>
          <p:nvPr/>
        </p:nvSpPr>
        <p:spPr>
          <a:xfrm>
            <a:off x="6980396" y="5977363"/>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4C4C4C"/>
                </a:solidFill>
                <a:latin typeface="Noto Serif Medium" pitchFamily="34" charset="0"/>
                <a:ea typeface="Noto Serif Medium" pitchFamily="34" charset="-122"/>
                <a:cs typeface="Noto Serif Medium" pitchFamily="34" charset="-120"/>
              </a:rPr>
              <a:t>Future Work</a:t>
            </a:r>
            <a:endParaRPr lang="en-US" sz="2100" dirty="0"/>
          </a:p>
        </p:txBody>
      </p:sp>
      <p:sp>
        <p:nvSpPr>
          <p:cNvPr id="16" name="Text 10"/>
          <p:cNvSpPr/>
          <p:nvPr/>
        </p:nvSpPr>
        <p:spPr>
          <a:xfrm>
            <a:off x="6980396" y="6443136"/>
            <a:ext cx="6856214" cy="689610"/>
          </a:xfrm>
          <a:prstGeom prst="rect">
            <a:avLst/>
          </a:prstGeom>
          <a:noFill/>
          <a:ln/>
        </p:spPr>
        <p:txBody>
          <a:bodyPr wrap="square" lIns="0" tIns="0" rIns="0" bIns="0" rtlCol="0" anchor="t"/>
          <a:lstStyle/>
          <a:p>
            <a:pPr marL="0" indent="0" algn="l">
              <a:lnSpc>
                <a:spcPts val="2700"/>
              </a:lnSpc>
              <a:buNone/>
            </a:pPr>
            <a:r>
              <a:rPr lang="en-US" sz="1400" dirty="0">
                <a:solidFill>
                  <a:srgbClr val="4C4C4C"/>
                </a:solidFill>
                <a:latin typeface="Noto Serif" pitchFamily="34" charset="0"/>
                <a:ea typeface="Noto Serif" pitchFamily="34" charset="-122"/>
                <a:cs typeface="Noto Serif" pitchFamily="34" charset="-120"/>
              </a:rPr>
              <a:t>Focus on advanced feature engineering, regional models, and hybrid approaches.</a:t>
            </a:r>
            <a:endParaRPr lang="en-US" sz="1400" dirty="0"/>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828</TotalTime>
  <Words>896</Words>
  <Application>Microsoft Office PowerPoint</Application>
  <PresentationFormat>Custom</PresentationFormat>
  <Paragraphs>74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Noto Serif</vt:lpstr>
      <vt:lpstr>Noto Serif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Sridhar Guggilla [Student-PECS]</cp:lastModifiedBy>
  <cp:revision>8</cp:revision>
  <dcterms:created xsi:type="dcterms:W3CDTF">2025-11-23T18:51:29Z</dcterms:created>
  <dcterms:modified xsi:type="dcterms:W3CDTF">2025-11-24T10:55:14Z</dcterms:modified>
</cp:coreProperties>
</file>